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73" r:id="rId3"/>
    <p:sldId id="274" r:id="rId4"/>
    <p:sldId id="281" r:id="rId5"/>
    <p:sldId id="258" r:id="rId6"/>
    <p:sldId id="275" r:id="rId7"/>
    <p:sldId id="282" r:id="rId8"/>
    <p:sldId id="283" r:id="rId9"/>
    <p:sldId id="259" r:id="rId10"/>
    <p:sldId id="284" r:id="rId11"/>
    <p:sldId id="261" r:id="rId12"/>
    <p:sldId id="265" r:id="rId13"/>
    <p:sldId id="266" r:id="rId14"/>
    <p:sldId id="276" r:id="rId15"/>
    <p:sldId id="262" r:id="rId16"/>
    <p:sldId id="263" r:id="rId17"/>
    <p:sldId id="264" r:id="rId18"/>
    <p:sldId id="267" r:id="rId19"/>
    <p:sldId id="270" r:id="rId20"/>
    <p:sldId id="268" r:id="rId21"/>
    <p:sldId id="269" r:id="rId22"/>
    <p:sldId id="285" r:id="rId23"/>
    <p:sldId id="271" r:id="rId24"/>
    <p:sldId id="272" r:id="rId25"/>
    <p:sldId id="286" r:id="rId26"/>
    <p:sldId id="287" r:id="rId27"/>
    <p:sldId id="28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5" autoAdjust="0"/>
    <p:restoredTop sz="94660"/>
  </p:normalViewPr>
  <p:slideViewPr>
    <p:cSldViewPr>
      <p:cViewPr varScale="1">
        <p:scale>
          <a:sx n="65" d="100"/>
          <a:sy n="65" d="100"/>
        </p:scale>
        <p:origin x="-10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117D8-E932-4666-B4D5-77D6612FD306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59F8D-4C61-46E2-83DA-F0C10548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825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97575DE-C0E7-411B-A244-3EB11B37B00C}" type="slidenum">
              <a:rPr lang="en-GB" altLang="en-US" smtClean="0"/>
              <a:pPr eaLnBrk="1" hangingPunct="1"/>
              <a:t>12</a:t>
            </a:fld>
            <a:endParaRPr lang="en-GB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6A43F20-357C-4F3D-8906-317329D4E835}" type="slidenum">
              <a:rPr lang="en-GB" altLang="en-US" smtClean="0"/>
              <a:pPr eaLnBrk="1" hangingPunct="1"/>
              <a:t>13</a:t>
            </a:fld>
            <a:endParaRPr lang="en-GB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3E32-D8CC-41FD-B4DD-A6476A34CE2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115E-1494-4DD5-812C-C8752D140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53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3E32-D8CC-41FD-B4DD-A6476A34CE2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115E-1494-4DD5-812C-C8752D140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10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3E32-D8CC-41FD-B4DD-A6476A34CE2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115E-1494-4DD5-812C-C8752D140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708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8EE8B-15D6-4219-A494-8C4BA44B5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22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3E32-D8CC-41FD-B4DD-A6476A34CE2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115E-1494-4DD5-812C-C8752D140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35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3E32-D8CC-41FD-B4DD-A6476A34CE2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115E-1494-4DD5-812C-C8752D140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41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3E32-D8CC-41FD-B4DD-A6476A34CE2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115E-1494-4DD5-812C-C8752D140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51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3E32-D8CC-41FD-B4DD-A6476A34CE2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115E-1494-4DD5-812C-C8752D140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63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3E32-D8CC-41FD-B4DD-A6476A34CE2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115E-1494-4DD5-812C-C8752D140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18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3E32-D8CC-41FD-B4DD-A6476A34CE2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115E-1494-4DD5-812C-C8752D140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106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3E32-D8CC-41FD-B4DD-A6476A34CE2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115E-1494-4DD5-812C-C8752D140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5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3E32-D8CC-41FD-B4DD-A6476A34CE2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E115E-1494-4DD5-812C-C8752D140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10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93E32-D8CC-41FD-B4DD-A6476A34CE2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E115E-1494-4DD5-812C-C8752D140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15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kpermit.com/immigration-video.htm?video=uk_2006_08_09_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Population Dynamic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Revision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205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Aging population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case study can you use?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Japan or Devon 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54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827584" y="4437112"/>
            <a:ext cx="734481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27584" y="2996952"/>
            <a:ext cx="734481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187624" y="2996952"/>
            <a:ext cx="0" cy="144016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12607" y="3358732"/>
            <a:ext cx="1272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Working population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7063" r="5118" b="19444"/>
          <a:stretch/>
        </p:blipFill>
        <p:spPr bwMode="auto">
          <a:xfrm>
            <a:off x="-12607" y="5445"/>
            <a:ext cx="9156607" cy="6796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503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975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sz="3400" smtClean="0"/>
              <a:t>Connector - Devon Population pyramid</a:t>
            </a:r>
          </a:p>
        </p:txBody>
      </p:sp>
      <p:pic>
        <p:nvPicPr>
          <p:cNvPr id="4099" name="Picture 4" descr="Population Pyramid - Topsham 2001 - Image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052513"/>
            <a:ext cx="7038975" cy="484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79388" y="1484313"/>
            <a:ext cx="30241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Blue line = national average population structure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39750" y="5445125"/>
            <a:ext cx="80645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1. Where does this country belong on the DMT?</a:t>
            </a:r>
          </a:p>
          <a:p>
            <a:pPr>
              <a:defRPr/>
            </a:pPr>
            <a:r>
              <a:rPr lang="en-GB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2. What do the pyramids tell you about the population structure of the country?</a:t>
            </a:r>
          </a:p>
          <a:p>
            <a:pPr>
              <a:defRPr/>
            </a:pPr>
            <a:r>
              <a:rPr lang="en-GB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3. Sketch what the pyramid will look like in 50 years time</a:t>
            </a:r>
          </a:p>
        </p:txBody>
      </p:sp>
    </p:spTree>
    <p:extLst>
      <p:ext uri="{BB962C8B-B14F-4D97-AF65-F5344CB8AC3E}">
        <p14:creationId xmlns:p14="http://schemas.microsoft.com/office/powerpoint/2010/main" val="265893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291512" cy="1785937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400" dirty="0" smtClean="0"/>
              <a:t>What problems does an ageing population bring?</a:t>
            </a:r>
            <a:endParaRPr lang="en-GB" altLang="en-US" sz="3400" dirty="0" smtClean="0"/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2555875" y="3429000"/>
            <a:ext cx="3529013" cy="79216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altLang="en-US">
                <a:cs typeface="Arial" pitchFamily="34" charset="0"/>
              </a:rPr>
              <a:t>Implications of an </a:t>
            </a:r>
          </a:p>
          <a:p>
            <a:pPr algn="ctr" eaLnBrk="1" hangingPunct="1"/>
            <a:r>
              <a:rPr lang="en-GB" altLang="en-US">
                <a:cs typeface="Arial" pitchFamily="34" charset="0"/>
              </a:rPr>
              <a:t>ageing population on…..</a:t>
            </a:r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 flipV="1">
            <a:off x="5435600" y="3068638"/>
            <a:ext cx="43180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5435600" y="2708275"/>
            <a:ext cx="184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altLang="en-US">
                <a:cs typeface="Arial" pitchFamily="34" charset="0"/>
              </a:rPr>
              <a:t>medical facilities</a:t>
            </a:r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>
            <a:off x="5364163" y="4221163"/>
            <a:ext cx="360362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6" name="Line 12"/>
          <p:cNvSpPr>
            <a:spLocks noChangeShapeType="1"/>
          </p:cNvSpPr>
          <p:nvPr/>
        </p:nvSpPr>
        <p:spPr bwMode="auto">
          <a:xfrm flipV="1">
            <a:off x="6359525" y="2284183"/>
            <a:ext cx="720725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7" name="Text Box 13"/>
          <p:cNvSpPr txBox="1">
            <a:spLocks noChangeArrowheads="1"/>
          </p:cNvSpPr>
          <p:nvPr/>
        </p:nvSpPr>
        <p:spPr bwMode="auto">
          <a:xfrm>
            <a:off x="5724525" y="4724400"/>
            <a:ext cx="2160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Tax</a:t>
            </a:r>
          </a:p>
        </p:txBody>
      </p:sp>
      <p:sp>
        <p:nvSpPr>
          <p:cNvPr id="12298" name="Text Box 14"/>
          <p:cNvSpPr txBox="1">
            <a:spLocks noChangeArrowheads="1"/>
          </p:cNvSpPr>
          <p:nvPr/>
        </p:nvSpPr>
        <p:spPr bwMode="auto">
          <a:xfrm>
            <a:off x="1979613" y="4581525"/>
            <a:ext cx="1944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 smtClean="0"/>
              <a:t>Services</a:t>
            </a:r>
            <a:endParaRPr lang="en-GB" altLang="en-US" dirty="0"/>
          </a:p>
        </p:txBody>
      </p:sp>
      <p:sp>
        <p:nvSpPr>
          <p:cNvPr id="12301" name="Line 17"/>
          <p:cNvSpPr>
            <a:spLocks noChangeShapeType="1"/>
          </p:cNvSpPr>
          <p:nvPr/>
        </p:nvSpPr>
        <p:spPr bwMode="auto">
          <a:xfrm flipH="1">
            <a:off x="2627313" y="4221163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3" name="Line 19"/>
          <p:cNvSpPr>
            <a:spLocks noChangeShapeType="1"/>
          </p:cNvSpPr>
          <p:nvPr/>
        </p:nvSpPr>
        <p:spPr bwMode="auto">
          <a:xfrm flipV="1">
            <a:off x="6300788" y="4941888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4" name="Line 20"/>
          <p:cNvSpPr>
            <a:spLocks noChangeShapeType="1"/>
          </p:cNvSpPr>
          <p:nvPr/>
        </p:nvSpPr>
        <p:spPr bwMode="auto">
          <a:xfrm flipH="1">
            <a:off x="5364163" y="5084763"/>
            <a:ext cx="576262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5" name="Line 21"/>
          <p:cNvSpPr>
            <a:spLocks noChangeShapeType="1"/>
          </p:cNvSpPr>
          <p:nvPr/>
        </p:nvSpPr>
        <p:spPr bwMode="auto">
          <a:xfrm flipH="1">
            <a:off x="1835150" y="4941888"/>
            <a:ext cx="360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6" name="Line 22"/>
          <p:cNvSpPr>
            <a:spLocks noChangeShapeType="1"/>
          </p:cNvSpPr>
          <p:nvPr/>
        </p:nvSpPr>
        <p:spPr bwMode="auto">
          <a:xfrm>
            <a:off x="2844800" y="4941888"/>
            <a:ext cx="21431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2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Using a named example, outline two problems faced by countries with an ageing population (4)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Increased coast of pension (1) as more people live longer (1)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Fewer workers in the economy (1) so higher taxes are needed to fund pensions (1)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Increase in cost of care in nursing homes (1) and decline in health (1)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8690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Where is Gambia?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  <p:pic>
        <p:nvPicPr>
          <p:cNvPr id="12292" name="Picture 5" descr="map-africa-gambia-W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908050"/>
            <a:ext cx="4802188" cy="555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34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24288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smtClean="0"/>
              <a:t>Factfile for Gambia and UK in 2009</a:t>
            </a:r>
            <a:endParaRPr lang="en-US" sz="3200" smtClean="0"/>
          </a:p>
        </p:txBody>
      </p:sp>
      <p:graphicFrame>
        <p:nvGraphicFramePr>
          <p:cNvPr id="19608" name="Group 152"/>
          <p:cNvGraphicFramePr>
            <a:graphicFrameLocks noGrp="1"/>
          </p:cNvGraphicFramePr>
          <p:nvPr>
            <p:ph type="tbl" idx="1"/>
          </p:nvPr>
        </p:nvGraphicFramePr>
        <p:xfrm>
          <a:off x="1619250" y="908050"/>
          <a:ext cx="6172200" cy="566674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</a:tblGrid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Gambia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UK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Population million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1.8 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61,113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Growth rate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Births per women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Birth rate per 1000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Life expectancy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Infant mortality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Death rate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04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  <p:graphicFrame>
        <p:nvGraphicFramePr>
          <p:cNvPr id="29742" name="Group 46"/>
          <p:cNvGraphicFramePr>
            <a:graphicFrameLocks noGrp="1"/>
          </p:cNvGraphicFramePr>
          <p:nvPr>
            <p:ph type="tbl" idx="1"/>
          </p:nvPr>
        </p:nvGraphicFramePr>
        <p:xfrm>
          <a:off x="250825" y="260350"/>
          <a:ext cx="8308975" cy="6034088"/>
        </p:xfrm>
        <a:graphic>
          <a:graphicData uri="http://schemas.openxmlformats.org/drawingml/2006/table">
            <a:tbl>
              <a:tblPr/>
              <a:tblGrid>
                <a:gridCol w="1811338"/>
                <a:gridCol w="1727200"/>
                <a:gridCol w="2898775"/>
                <a:gridCol w="1871662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Problem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Solution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How this will 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Issues that may arise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32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143" name="Group 87"/>
          <p:cNvGraphicFramePr>
            <a:graphicFrameLocks noGrp="1"/>
          </p:cNvGraphicFramePr>
          <p:nvPr/>
        </p:nvGraphicFramePr>
        <p:xfrm>
          <a:off x="539750" y="404813"/>
          <a:ext cx="8353425" cy="5531036"/>
        </p:xfrm>
        <a:graphic>
          <a:graphicData uri="http://schemas.openxmlformats.org/drawingml/2006/table">
            <a:tbl>
              <a:tblPr/>
              <a:tblGrid>
                <a:gridCol w="2784475"/>
                <a:gridCol w="2784475"/>
                <a:gridCol w="2784475"/>
              </a:tblGrid>
              <a:tr h="755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Gambia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Population type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Aging/Young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Aging/Young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Reasons for pop type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Problems caused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Solutions to problems (sustainability)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future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78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smtClean="0"/>
              <a:t>The second question should written in the form of a mind map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916238" y="3429000"/>
            <a:ext cx="2951162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latin typeface="Arial" charset="0"/>
              </a:rPr>
              <a:t>Problems in Gambia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5435600" y="3141663"/>
            <a:ext cx="5048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435600" y="2708275"/>
            <a:ext cx="280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Very few medical facilities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5219700" y="4076700"/>
            <a:ext cx="3603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508625" y="4652963"/>
            <a:ext cx="213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Youthful population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447675" y="6256338"/>
            <a:ext cx="747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You will complete the mind map after you have watched the first 2 parts.</a:t>
            </a:r>
          </a:p>
        </p:txBody>
      </p:sp>
      <p:sp>
        <p:nvSpPr>
          <p:cNvPr id="20490" name="Line 11"/>
          <p:cNvSpPr>
            <a:spLocks noChangeShapeType="1"/>
          </p:cNvSpPr>
          <p:nvPr/>
        </p:nvSpPr>
        <p:spPr bwMode="auto">
          <a:xfrm flipH="1">
            <a:off x="5795963" y="5013325"/>
            <a:ext cx="5762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>
            <a:off x="7308850" y="5084763"/>
            <a:ext cx="503238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 flipV="1">
            <a:off x="6443663" y="2205038"/>
            <a:ext cx="43338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0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Describe the different rates of population growth between 1500 and </a:t>
            </a:r>
            <a:r>
              <a:rPr lang="en-GB" sz="3200" dirty="0" smtClean="0"/>
              <a:t>2183</a:t>
            </a:r>
            <a:br>
              <a:rPr lang="en-GB" sz="3200" dirty="0" smtClean="0"/>
            </a:br>
            <a:r>
              <a:rPr lang="en-GB" sz="3200" dirty="0" smtClean="0"/>
              <a:t>Page 147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 smtClean="0"/>
              <a:t>rose slowly to 1927</a:t>
            </a:r>
          </a:p>
          <a:p>
            <a:r>
              <a:rPr lang="en-GB" dirty="0" smtClean="0"/>
              <a:t>The rate of growth speeded up over time</a:t>
            </a:r>
          </a:p>
          <a:p>
            <a:r>
              <a:rPr lang="en-GB" dirty="0" smtClean="0"/>
              <a:t>It rose rapidly after 1927</a:t>
            </a:r>
          </a:p>
          <a:p>
            <a:r>
              <a:rPr lang="en-GB" dirty="0" smtClean="0"/>
              <a:t>The period taken to increase by 1 billion has reduced in almost a decade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54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31840" y="3140968"/>
            <a:ext cx="3384376" cy="792088"/>
          </a:xfrm>
          <a:prstGeom prst="rect">
            <a:avLst/>
          </a:prstGeom>
          <a:solidFill>
            <a:srgbClr val="FC1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smtClean="0"/>
              <a:t>Why manage population?</a:t>
            </a:r>
            <a:endParaRPr lang="en-GB" sz="2500" dirty="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2483768" y="2996952"/>
            <a:ext cx="72008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9552" y="1916832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Too high a population and resources such as .... may run out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043608" y="908720"/>
            <a:ext cx="936104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75656" y="4046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could lead to...</a:t>
            </a:r>
            <a:endParaRPr lang="en-GB" dirty="0"/>
          </a:p>
        </p:txBody>
      </p:sp>
      <p:cxnSp>
        <p:nvCxnSpPr>
          <p:cNvPr id="14" name="Straight Connector 13"/>
          <p:cNvCxnSpPr>
            <a:stCxn id="4" idx="0"/>
          </p:cNvCxnSpPr>
          <p:nvPr/>
        </p:nvCxnSpPr>
        <p:spPr>
          <a:xfrm flipH="1" flipV="1">
            <a:off x="4788024" y="2492896"/>
            <a:ext cx="36004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79912" y="1196752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Too little population and there are not enough people for the jobs</a:t>
            </a:r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932040" y="764704"/>
            <a:ext cx="50405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436096" y="260648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has a negative effective on the...</a:t>
            </a:r>
            <a:endParaRPr lang="en-GB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6444208" y="2564904"/>
            <a:ext cx="57606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092280" y="2060848"/>
            <a:ext cx="2051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youthful population puts pressure on...</a:t>
            </a:r>
            <a:endParaRPr lang="en-GB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7740352" y="2924944"/>
            <a:ext cx="72008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020272" y="4077072"/>
            <a:ext cx="2123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means the government has to spend money on.... </a:t>
            </a:r>
            <a:r>
              <a:rPr lang="en-GB" dirty="0"/>
              <a:t>i</a:t>
            </a:r>
            <a:r>
              <a:rPr lang="en-GB" dirty="0" smtClean="0"/>
              <a:t>nstead of...</a:t>
            </a:r>
            <a:endParaRPr lang="en-GB" dirty="0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411760" y="3933056"/>
            <a:ext cx="72008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9512" y="4293096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Lots of immigration puts pressure on...</a:t>
            </a:r>
            <a:endParaRPr lang="en-GB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611560" y="5301208"/>
            <a:ext cx="14401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0" y="6237312"/>
            <a:ext cx="190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means...</a:t>
            </a:r>
            <a:endParaRPr lang="en-GB" dirty="0"/>
          </a:p>
        </p:txBody>
      </p:sp>
      <p:cxnSp>
        <p:nvCxnSpPr>
          <p:cNvPr id="33" name="Straight Connector 32"/>
          <p:cNvCxnSpPr>
            <a:stCxn id="4" idx="2"/>
          </p:cNvCxnSpPr>
          <p:nvPr/>
        </p:nvCxnSpPr>
        <p:spPr>
          <a:xfrm flipH="1">
            <a:off x="4644008" y="3933056"/>
            <a:ext cx="18002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63888" y="443711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High rates of emigration means...</a:t>
            </a:r>
            <a:endParaRPr lang="en-GB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4716016" y="515719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07904" y="5877272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country could lose its skilled work force</a:t>
            </a:r>
            <a:endParaRPr lang="en-GB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5724128" y="630932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444208" y="5949280"/>
            <a:ext cx="2699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Therefore governments act to keep skilled workers by...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82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How can we manage populations?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  <a:defRPr/>
            </a:pPr>
            <a:r>
              <a:rPr lang="en-US" dirty="0" smtClean="0"/>
              <a:t>Pro-</a:t>
            </a:r>
            <a:r>
              <a:rPr lang="en-US" dirty="0" err="1" smtClean="0"/>
              <a:t>natalist</a:t>
            </a:r>
            <a:r>
              <a:rPr lang="en-US" dirty="0" smtClean="0"/>
              <a:t> policies include incentives to encourage people to have children </a:t>
            </a:r>
            <a:r>
              <a:rPr lang="en-US" dirty="0" err="1" smtClean="0"/>
              <a:t>eg</a:t>
            </a:r>
            <a:r>
              <a:rPr lang="en-US" dirty="0" smtClean="0"/>
              <a:t>. Financial payments (</a:t>
            </a:r>
            <a:r>
              <a:rPr lang="en-US" dirty="0" err="1" smtClean="0"/>
              <a:t>ie</a:t>
            </a:r>
            <a:r>
              <a:rPr lang="en-US" dirty="0" smtClean="0"/>
              <a:t>…)</a:t>
            </a:r>
          </a:p>
          <a:p>
            <a:pPr eaLnBrk="1" hangingPunct="1">
              <a:buNone/>
              <a:defRPr/>
            </a:pPr>
            <a:endParaRPr lang="en-US" dirty="0"/>
          </a:p>
          <a:p>
            <a:pPr eaLnBrk="1" hangingPunct="1">
              <a:buNone/>
              <a:defRPr/>
            </a:pPr>
            <a:r>
              <a:rPr lang="en-US" dirty="0" smtClean="0"/>
              <a:t>Anti-</a:t>
            </a:r>
            <a:r>
              <a:rPr lang="en-US" dirty="0" err="1" smtClean="0"/>
              <a:t>natalist</a:t>
            </a:r>
            <a:r>
              <a:rPr lang="en-US" dirty="0" smtClean="0"/>
              <a:t> policies encourage people to have fewer children </a:t>
            </a:r>
            <a:r>
              <a:rPr lang="en-US" dirty="0" err="1" smtClean="0"/>
              <a:t>eg</a:t>
            </a:r>
            <a:r>
              <a:rPr lang="en-US" dirty="0" smtClean="0"/>
              <a:t>. by providing free state education for only the first child in the family/1 child policy</a:t>
            </a:r>
          </a:p>
        </p:txBody>
      </p:sp>
    </p:spTree>
    <p:extLst>
      <p:ext uri="{BB962C8B-B14F-4D97-AF65-F5344CB8AC3E}">
        <p14:creationId xmlns:p14="http://schemas.microsoft.com/office/powerpoint/2010/main" val="246185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Using examples, explain why some countries choose to increase their population, but others choose to reduce it.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To increase working population (</a:t>
            </a:r>
            <a:r>
              <a:rPr lang="en-GB" dirty="0" err="1" smtClean="0"/>
              <a:t>dev</a:t>
            </a:r>
            <a:r>
              <a:rPr lang="en-GB" dirty="0" smtClean="0"/>
              <a:t>) to balance an ageing population (</a:t>
            </a:r>
            <a:r>
              <a:rPr lang="en-GB" dirty="0" err="1" smtClean="0"/>
              <a:t>dev</a:t>
            </a:r>
            <a:r>
              <a:rPr lang="en-GB" dirty="0" smtClean="0"/>
              <a:t>) so that there are more people working to support dependants e.g. Singapore</a:t>
            </a:r>
          </a:p>
          <a:p>
            <a:pPr marL="0" indent="0">
              <a:buNone/>
            </a:pPr>
            <a:r>
              <a:rPr lang="en-GB" dirty="0" smtClean="0"/>
              <a:t>To ensure there are enough workers for the future economic growth (</a:t>
            </a:r>
            <a:r>
              <a:rPr lang="en-GB" dirty="0" err="1" smtClean="0"/>
              <a:t>dev</a:t>
            </a:r>
            <a:r>
              <a:rPr lang="en-GB" dirty="0" smtClean="0"/>
              <a:t>) to balance outward migration (</a:t>
            </a:r>
            <a:r>
              <a:rPr lang="en-GB" dirty="0" err="1" smtClean="0"/>
              <a:t>dev</a:t>
            </a:r>
            <a:r>
              <a:rPr lang="en-GB" dirty="0" smtClean="0"/>
              <a:t>) so there are more people paying taxes e.g. Russia</a:t>
            </a:r>
          </a:p>
          <a:p>
            <a:pPr marL="0" indent="0">
              <a:buNone/>
            </a:pPr>
            <a:r>
              <a:rPr lang="en-GB" dirty="0" smtClean="0"/>
              <a:t>To reduce </a:t>
            </a:r>
            <a:r>
              <a:rPr lang="en-GB" dirty="0" err="1" smtClean="0"/>
              <a:t>populaton</a:t>
            </a:r>
            <a:r>
              <a:rPr lang="en-GB" dirty="0" smtClean="0"/>
              <a:t> pressure (</a:t>
            </a:r>
            <a:r>
              <a:rPr lang="en-GB" dirty="0" err="1" smtClean="0"/>
              <a:t>dev</a:t>
            </a:r>
            <a:r>
              <a:rPr lang="en-GB" dirty="0" smtClean="0"/>
              <a:t>) because of pressure on housing/health/services (</a:t>
            </a:r>
            <a:r>
              <a:rPr lang="en-GB" dirty="0" err="1" smtClean="0"/>
              <a:t>dev</a:t>
            </a:r>
            <a:r>
              <a:rPr lang="en-GB" dirty="0" smtClean="0"/>
              <a:t>) which affects quality of life e.g. India/China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4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Migration Policies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268760"/>
            <a:ext cx="4620766" cy="2232248"/>
          </a:xfrm>
        </p:spPr>
        <p:txBody>
          <a:bodyPr/>
          <a:lstStyle/>
          <a:p>
            <a:r>
              <a:rPr lang="en-GB" sz="3700" dirty="0" smtClean="0"/>
              <a:t>Skills </a:t>
            </a:r>
            <a:r>
              <a:rPr lang="en-GB" sz="3700" dirty="0" smtClean="0"/>
              <a:t>test, Quota, Open door policy </a:t>
            </a:r>
            <a:endParaRPr lang="en-GB" sz="3700" dirty="0"/>
          </a:p>
        </p:txBody>
      </p:sp>
      <p:pic>
        <p:nvPicPr>
          <p:cNvPr id="2050" name="Picture 2" descr="http://www.thepunch.com.au/images/uploads/whit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998" y="3418730"/>
            <a:ext cx="5461002" cy="343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69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Migration policies</a:t>
            </a:r>
            <a:br>
              <a:rPr lang="en-GB" dirty="0" smtClean="0"/>
            </a:br>
            <a:r>
              <a:rPr lang="en-GB" dirty="0" smtClean="0">
                <a:hlinkClick r:id="rId2"/>
              </a:rPr>
              <a:t>Open door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Why would countries adopt an open door policy?</a:t>
            </a:r>
          </a:p>
          <a:p>
            <a:endParaRPr lang="en-GB" dirty="0"/>
          </a:p>
          <a:p>
            <a:r>
              <a:rPr lang="en-GB" dirty="0" smtClean="0"/>
              <a:t>Can you think of any examples?</a:t>
            </a:r>
          </a:p>
          <a:p>
            <a:endParaRPr lang="en-GB" dirty="0"/>
          </a:p>
          <a:p>
            <a:r>
              <a:rPr lang="en-GB" dirty="0" smtClean="0"/>
              <a:t>What are the advantages and disadvantages?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1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Explain how some countries use population policies to limit their population growth (6)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Ante-natal e.g. China’s one child policy (</a:t>
            </a:r>
            <a:r>
              <a:rPr lang="en-GB" dirty="0" err="1" smtClean="0"/>
              <a:t>dev</a:t>
            </a:r>
            <a:r>
              <a:rPr lang="en-GB" dirty="0" smtClean="0"/>
              <a:t>) which limits the number of children families can have by law (</a:t>
            </a:r>
            <a:r>
              <a:rPr lang="en-GB" dirty="0" err="1" smtClean="0"/>
              <a:t>dev</a:t>
            </a:r>
            <a:r>
              <a:rPr lang="en-GB" dirty="0" smtClean="0"/>
              <a:t>) and which can be extended by offering tax or cash benefits. </a:t>
            </a:r>
          </a:p>
          <a:p>
            <a:pPr marL="0" indent="0">
              <a:buNone/>
            </a:pPr>
            <a:r>
              <a:rPr lang="en-GB" dirty="0" smtClean="0"/>
              <a:t>Migration controls e.g. strong limits on immigration/skills tests (</a:t>
            </a:r>
            <a:r>
              <a:rPr lang="en-GB" dirty="0" err="1" smtClean="0"/>
              <a:t>dev</a:t>
            </a:r>
            <a:r>
              <a:rPr lang="en-GB" dirty="0" smtClean="0"/>
              <a:t>) because of th</a:t>
            </a:r>
            <a:r>
              <a:rPr lang="en-GB" dirty="0" smtClean="0"/>
              <a:t>e </a:t>
            </a:r>
            <a:r>
              <a:rPr lang="en-GB" dirty="0" smtClean="0"/>
              <a:t>pressure on housing if the population rises too rapidly (</a:t>
            </a:r>
            <a:r>
              <a:rPr lang="en-GB" dirty="0" err="1" smtClean="0"/>
              <a:t>dev</a:t>
            </a:r>
            <a:r>
              <a:rPr lang="en-GB" dirty="0" smtClean="0"/>
              <a:t>) and controlling immigration is one of the ways to prevent young people who might marry and have children from entering the country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93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Describe two potential advantages and disadvantages of having a large immigrant population (4)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Advantages</a:t>
            </a:r>
          </a:p>
          <a:p>
            <a:pPr marL="0" indent="0">
              <a:buNone/>
            </a:pPr>
            <a:r>
              <a:rPr lang="en-GB" dirty="0" smtClean="0"/>
              <a:t>It can prevent labour shortages</a:t>
            </a:r>
          </a:p>
          <a:p>
            <a:pPr marL="0" indent="0">
              <a:buNone/>
            </a:pPr>
            <a:r>
              <a:rPr lang="en-GB" dirty="0" smtClean="0"/>
              <a:t>Cultural benefits e.g. greater variety of food/music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Balances an aging population </a:t>
            </a:r>
          </a:p>
          <a:p>
            <a:pPr marL="0" indent="0">
              <a:buNone/>
            </a:pPr>
            <a:r>
              <a:rPr lang="en-GB" dirty="0" smtClean="0"/>
              <a:t>Economic boost to the country with more people in work</a:t>
            </a:r>
          </a:p>
          <a:p>
            <a:pPr marL="0" indent="0">
              <a:buNone/>
            </a:pPr>
            <a:r>
              <a:rPr lang="en-GB" dirty="0" smtClean="0"/>
              <a:t>Disadvantages</a:t>
            </a:r>
          </a:p>
          <a:p>
            <a:pPr marL="0" indent="0">
              <a:buNone/>
            </a:pPr>
            <a:r>
              <a:rPr lang="en-GB" dirty="0" smtClean="0"/>
              <a:t>Place a strain on the welfare/healthcare  system </a:t>
            </a:r>
          </a:p>
          <a:p>
            <a:pPr marL="0" indent="0">
              <a:buNone/>
            </a:pPr>
            <a:r>
              <a:rPr lang="en-GB" dirty="0" smtClean="0"/>
              <a:t>Local people find it difficult to compete in the job market</a:t>
            </a:r>
          </a:p>
          <a:p>
            <a:pPr marL="0" indent="0">
              <a:buNone/>
            </a:pPr>
            <a:r>
              <a:rPr lang="en-GB" dirty="0" smtClean="0"/>
              <a:t>Immigrants often remain isolated and separate form the community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165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Using examples, explain how some countries try to increase immigration, whilst other countries try to reduce it (6)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To expand skilled labour e.g. Australia (</a:t>
            </a:r>
            <a:r>
              <a:rPr lang="en-GB" dirty="0" err="1" smtClean="0"/>
              <a:t>dev</a:t>
            </a:r>
            <a:r>
              <a:rPr lang="en-GB" dirty="0" smtClean="0"/>
              <a:t>) in order to create economic growth (</a:t>
            </a:r>
            <a:r>
              <a:rPr lang="en-GB" dirty="0" err="1" smtClean="0"/>
              <a:t>dev</a:t>
            </a:r>
            <a:r>
              <a:rPr lang="en-GB" dirty="0" smtClean="0"/>
              <a:t>) which means a country can develop its industries and provide high-quality services e.g. education and health </a:t>
            </a:r>
          </a:p>
          <a:p>
            <a:pPr marL="0" indent="0">
              <a:buNone/>
            </a:pPr>
            <a:r>
              <a:rPr lang="en-GB" dirty="0" smtClean="0"/>
              <a:t>To combat an ageing population (</a:t>
            </a:r>
            <a:r>
              <a:rPr lang="en-GB" dirty="0" err="1" smtClean="0"/>
              <a:t>dev</a:t>
            </a:r>
            <a:r>
              <a:rPr lang="en-GB" dirty="0" smtClean="0"/>
              <a:t>) as there will be more people to work and pay taxes towards pensions  (</a:t>
            </a:r>
            <a:r>
              <a:rPr lang="en-GB" dirty="0" err="1" smtClean="0"/>
              <a:t>dev</a:t>
            </a:r>
            <a:r>
              <a:rPr lang="en-GB" dirty="0" smtClean="0"/>
              <a:t>) and if they’re young, they’ll marry and have more children to balance the </a:t>
            </a:r>
            <a:r>
              <a:rPr lang="en-GB" dirty="0" err="1" smtClean="0"/>
              <a:t>popualtion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Reduce</a:t>
            </a:r>
          </a:p>
          <a:p>
            <a:pPr marL="0" indent="0">
              <a:buNone/>
            </a:pPr>
            <a:r>
              <a:rPr lang="en-GB" dirty="0" smtClean="0"/>
              <a:t>To reduce unemployment amongst a country’s population (</a:t>
            </a:r>
            <a:r>
              <a:rPr lang="en-GB" dirty="0" err="1" smtClean="0"/>
              <a:t>dev</a:t>
            </a:r>
            <a:r>
              <a:rPr lang="en-GB" dirty="0" smtClean="0"/>
              <a:t>) as immigrants could compete for jobs (</a:t>
            </a:r>
            <a:r>
              <a:rPr lang="en-GB" dirty="0" err="1" smtClean="0"/>
              <a:t>dev</a:t>
            </a:r>
            <a:r>
              <a:rPr lang="en-GB" dirty="0" smtClean="0"/>
              <a:t>) especially as they are often prepared to work for lower wages.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92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Explain how natural increase is affected by both birth rates and death rates (4)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Birth rate must exceed death rate for natural increase to occur (1) </a:t>
            </a:r>
          </a:p>
          <a:p>
            <a:pPr marL="0" indent="0">
              <a:buNone/>
            </a:pPr>
            <a:r>
              <a:rPr lang="en-GB" dirty="0" smtClean="0"/>
              <a:t>Where births greatly exceed deaths then the population grows rapidly (1)</a:t>
            </a:r>
          </a:p>
          <a:p>
            <a:pPr marL="0" indent="0">
              <a:buNone/>
            </a:pPr>
            <a:r>
              <a:rPr lang="en-GB" dirty="0" smtClean="0"/>
              <a:t>Baby booms can cause a rapid increase (1)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94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 the following terms mean?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Birth rate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Death rate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Natural increase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941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Can you explain what happens at each stage?</a:t>
            </a:r>
            <a:endParaRPr lang="en-GB" dirty="0" smtClean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811338"/>
            <a:ext cx="8064500" cy="497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3016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Using examples, describe how  natural increase in population can change as a country’s level of development increases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The decline in birth rate as GDP increases because women prefer to have fewer children and go out to work and earn money for their family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The fall in death rate as a country develops, as well as infant mortality due to more money being invested in health care and people being seen quickly and cured when they are ill.</a:t>
            </a:r>
          </a:p>
        </p:txBody>
      </p:sp>
    </p:spTree>
    <p:extLst>
      <p:ext uri="{BB962C8B-B14F-4D97-AF65-F5344CB8AC3E}">
        <p14:creationId xmlns:p14="http://schemas.microsoft.com/office/powerpoint/2010/main" val="162918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Page 153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Why is Russia’ s population decreasing?</a:t>
            </a:r>
          </a:p>
          <a:p>
            <a:r>
              <a:rPr lang="en-GB" dirty="0" smtClean="0"/>
              <a:t>Falling life expectancy due to alcoholism and industrial disease</a:t>
            </a:r>
          </a:p>
          <a:p>
            <a:r>
              <a:rPr lang="en-GB" dirty="0" smtClean="0"/>
              <a:t>Outward migration of young men and women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Why is Yemen’s population increasing?</a:t>
            </a:r>
          </a:p>
          <a:p>
            <a:r>
              <a:rPr lang="en-GB" dirty="0" smtClean="0"/>
              <a:t>Early marriage of women</a:t>
            </a:r>
          </a:p>
          <a:p>
            <a:r>
              <a:rPr lang="en-GB" dirty="0" smtClean="0"/>
              <a:t>Low literacy rates </a:t>
            </a:r>
          </a:p>
          <a:p>
            <a:r>
              <a:rPr lang="en-GB" dirty="0" smtClean="0"/>
              <a:t>High fertility rates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69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Using named examples, explain the factors that lead to either a natural population increase, or, natural population decrease (4)</a:t>
            </a:r>
          </a:p>
        </p:txBody>
      </p:sp>
    </p:spTree>
    <p:extLst>
      <p:ext uri="{BB962C8B-B14F-4D97-AF65-F5344CB8AC3E}">
        <p14:creationId xmlns:p14="http://schemas.microsoft.com/office/powerpoint/2010/main" val="381509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What do these population pyramids show?</a:t>
            </a:r>
            <a:br>
              <a:rPr lang="en-GB" sz="2800" dirty="0" smtClean="0"/>
            </a:br>
            <a:r>
              <a:rPr lang="en-GB" sz="2800" dirty="0" smtClean="0"/>
              <a:t>Where do they belong in the DTM?</a:t>
            </a:r>
            <a:endParaRPr lang="en-GB" sz="2800" dirty="0" smtClean="0"/>
          </a:p>
        </p:txBody>
      </p:sp>
      <p:pic>
        <p:nvPicPr>
          <p:cNvPr id="17411" name="Picture 4" descr="sud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33131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5" descr="in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292600"/>
            <a:ext cx="319405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6" descr="chin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484313"/>
            <a:ext cx="2617787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7" descr="u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221163"/>
            <a:ext cx="3265487" cy="227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8" descr="german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420938"/>
            <a:ext cx="3913188" cy="272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Text Box 11"/>
          <p:cNvSpPr>
            <a:spLocks noGrp="1" noChangeArrowheads="1"/>
          </p:cNvSpPr>
          <p:nvPr>
            <p:ph type="body" idx="1"/>
          </p:nvPr>
        </p:nvSpPr>
        <p:spPr>
          <a:xfrm>
            <a:off x="3505200" y="1524000"/>
            <a:ext cx="2209800" cy="4572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GB" sz="1800" b="1" i="1" smtClean="0"/>
              <a:t>Task Time: 5 mins</a:t>
            </a:r>
          </a:p>
        </p:txBody>
      </p:sp>
    </p:spTree>
    <p:extLst>
      <p:ext uri="{BB962C8B-B14F-4D97-AF65-F5344CB8AC3E}">
        <p14:creationId xmlns:p14="http://schemas.microsoft.com/office/powerpoint/2010/main" val="362864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1128</Words>
  <Application>Microsoft Office PowerPoint</Application>
  <PresentationFormat>On-screen Show (4:3)</PresentationFormat>
  <Paragraphs>155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Population Dynamic</vt:lpstr>
      <vt:lpstr>Describe the different rates of population growth between 1500 and 2183 Page 147</vt:lpstr>
      <vt:lpstr>Explain how natural increase is affected by both birth rates and death rates (4)</vt:lpstr>
      <vt:lpstr>What do the following terms mean?</vt:lpstr>
      <vt:lpstr>Can you explain what happens at each stage?</vt:lpstr>
      <vt:lpstr>Using examples, describe how  natural increase in population can change as a country’s level of development increases</vt:lpstr>
      <vt:lpstr>Page 153</vt:lpstr>
      <vt:lpstr>PowerPoint Presentation</vt:lpstr>
      <vt:lpstr>What do these population pyramids show? Where do they belong in the DTM?</vt:lpstr>
      <vt:lpstr>Aging population </vt:lpstr>
      <vt:lpstr>PowerPoint Presentation</vt:lpstr>
      <vt:lpstr>Connector - Devon Population pyramid</vt:lpstr>
      <vt:lpstr>What problems does an ageing population bring?</vt:lpstr>
      <vt:lpstr>Using a named example, outline two problems faced by countries with an ageing population (4)</vt:lpstr>
      <vt:lpstr>Where is Gambia?</vt:lpstr>
      <vt:lpstr>Factfile for Gambia and UK in 2009</vt:lpstr>
      <vt:lpstr>PowerPoint Presentation</vt:lpstr>
      <vt:lpstr>PowerPoint Presentation</vt:lpstr>
      <vt:lpstr>The second question should written in the form of a mind map</vt:lpstr>
      <vt:lpstr>PowerPoint Presentation</vt:lpstr>
      <vt:lpstr>How can we manage populations?</vt:lpstr>
      <vt:lpstr>Using examples, explain why some countries choose to increase their population, but others choose to reduce it.</vt:lpstr>
      <vt:lpstr>Migration Policies</vt:lpstr>
      <vt:lpstr>Migration policies Open door policy</vt:lpstr>
      <vt:lpstr>Explain how some countries use population policies to limit their population growth (6)</vt:lpstr>
      <vt:lpstr>Describe two potential advantages and disadvantages of having a large immigrant population (4) </vt:lpstr>
      <vt:lpstr>Using examples, explain how some countries try to increase immigration, whilst other countries try to reduce it (6)</vt:lpstr>
    </vt:vector>
  </TitlesOfParts>
  <Company>Featherstone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Dynamic</dc:title>
  <dc:creator>Magna Carta School</dc:creator>
  <cp:lastModifiedBy>Magna Carta School</cp:lastModifiedBy>
  <cp:revision>15</cp:revision>
  <dcterms:created xsi:type="dcterms:W3CDTF">2014-05-14T09:58:42Z</dcterms:created>
  <dcterms:modified xsi:type="dcterms:W3CDTF">2014-05-14T14:35:59Z</dcterms:modified>
</cp:coreProperties>
</file>