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4" r:id="rId4"/>
    <p:sldId id="276" r:id="rId5"/>
    <p:sldId id="266" r:id="rId6"/>
    <p:sldId id="287" r:id="rId7"/>
    <p:sldId id="271" r:id="rId8"/>
    <p:sldId id="277" r:id="rId9"/>
    <p:sldId id="273" r:id="rId10"/>
    <p:sldId id="260" r:id="rId11"/>
    <p:sldId id="283" r:id="rId12"/>
    <p:sldId id="288" r:id="rId13"/>
    <p:sldId id="289" r:id="rId14"/>
    <p:sldId id="28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58" autoAdjust="0"/>
  </p:normalViewPr>
  <p:slideViewPr>
    <p:cSldViewPr>
      <p:cViewPr>
        <p:scale>
          <a:sx n="50" d="100"/>
          <a:sy n="50" d="100"/>
        </p:scale>
        <p:origin x="-2142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4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C606670D-E64D-404B-93EB-23828F2D8C0E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9E507CA-4421-47FE-A415-8FE23459FC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6BBC-1D47-48B8-836E-971FE7B3B32D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506-2E43-44B8-8947-2DEE9C435B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7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A124-AAB9-479F-A7D3-A29C04703F4E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2582B-7F38-46BB-8514-C5A2CCB56F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B1C8-3F97-4BEF-A82D-A30D60647E33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A941-F7B1-4225-B75E-ABA3284485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9D9B8-9EF9-4860-B8C1-AF333C809C63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78A5F699-654D-4839-9040-F783BB1FE6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58C8-5411-488B-8880-703840338CE8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DA25-00E4-412E-996D-001A62A185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B66E-10F2-4AD7-A304-EB4CA6AED3B3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AD91-4989-492D-B809-52617C76E5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61F3-F4CA-4BD7-8127-90295D762541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3B1F-6C50-42AD-8738-501DC999C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2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Oval 3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8E19-063F-42AE-8EAF-B77C53AE9879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2D478-F894-41C8-9816-E0D8ED2C9E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812D1-800B-411E-88FC-8A3611EAFF6E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36C3-9929-4ECB-B401-044EB8A1E9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8A3EE-65CC-4FD2-9E62-D537FB803EB2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D45E-5EC0-4F80-9695-76EC95D7FE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E93583E3-E865-42E4-86BF-52A056A4D729}" type="datetimeFigureOut">
              <a:rPr lang="en-US"/>
              <a:pPr>
                <a:defRPr/>
              </a:pPr>
              <a:t>1/16/2013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1321AF57-C543-4373-BF8D-806021B46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3" r:id="rId2"/>
    <p:sldLayoutId id="2147483780" r:id="rId3"/>
    <p:sldLayoutId id="2147483774" r:id="rId4"/>
    <p:sldLayoutId id="2147483775" r:id="rId5"/>
    <p:sldLayoutId id="2147483781" r:id="rId6"/>
    <p:sldLayoutId id="2147483782" r:id="rId7"/>
    <p:sldLayoutId id="2147483776" r:id="rId8"/>
    <p:sldLayoutId id="2147483777" r:id="rId9"/>
    <p:sldLayoutId id="2147483778" r:id="rId10"/>
    <p:sldLayoutId id="214748378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ln.org.uk/geography/Documents/Thinking/migration-student%20task%20sheet.do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1zxZ5GkYQO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File:US-Mexico-Nogales-Bord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en.wikipedia.org/wiki/File:Borderbeachtj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663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What is migration?</a:t>
            </a:r>
            <a:br>
              <a:rPr lang="en-GB" dirty="0" smtClean="0"/>
            </a:br>
            <a:r>
              <a:rPr lang="en-GB" dirty="0" smtClean="0"/>
              <a:t>How can you manage it?</a:t>
            </a:r>
            <a:endParaRPr lang="en-GB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428625"/>
            <a:ext cx="70358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Review – </a:t>
            </a:r>
            <a:br>
              <a:rPr lang="en-GB" dirty="0" smtClean="0"/>
            </a:br>
            <a:r>
              <a:rPr lang="en-GB" sz="4000" dirty="0" smtClean="0"/>
              <a:t>Complete the speech bubbles</a:t>
            </a:r>
            <a:endParaRPr lang="en-GB" sz="40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428875" y="4572000"/>
            <a:ext cx="6248400" cy="3840163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7412" name="Picture 2" descr="Intercepted illegal immigrants await their fate in a detention cell at the U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676400" y="2133600"/>
            <a:ext cx="556260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oup 4"/>
          <p:cNvGrpSpPr>
            <a:grpSpLocks/>
          </p:cNvGrpSpPr>
          <p:nvPr/>
        </p:nvGrpSpPr>
        <p:grpSpPr bwMode="auto">
          <a:xfrm>
            <a:off x="304800" y="1428750"/>
            <a:ext cx="8534400" cy="1619250"/>
            <a:chOff x="304800" y="914400"/>
            <a:chExt cx="8534400" cy="2133600"/>
          </a:xfrm>
        </p:grpSpPr>
        <p:sp>
          <p:nvSpPr>
            <p:cNvPr id="17414" name="AutoShape 4"/>
            <p:cNvSpPr>
              <a:spLocks noChangeArrowheads="1"/>
            </p:cNvSpPr>
            <p:nvPr/>
          </p:nvSpPr>
          <p:spPr bwMode="auto">
            <a:xfrm>
              <a:off x="304800" y="914400"/>
              <a:ext cx="4191000" cy="2133600"/>
            </a:xfrm>
            <a:prstGeom prst="wedgeRoundRectCallout">
              <a:avLst>
                <a:gd name="adj1" fmla="val 49773"/>
                <a:gd name="adj2" fmla="val 7038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400" dirty="0">
                  <a:latin typeface="Calibri" pitchFamily="34" charset="0"/>
                </a:rPr>
                <a:t>I wanted to go to the USA because…</a:t>
              </a:r>
            </a:p>
            <a:p>
              <a:endParaRPr lang="en-GB" sz="2400" dirty="0">
                <a:latin typeface="Calibri" pitchFamily="34" charset="0"/>
              </a:endParaRPr>
            </a:p>
            <a:p>
              <a:r>
                <a:rPr lang="en-GB" sz="1600" dirty="0">
                  <a:latin typeface="Calibri" pitchFamily="34" charset="0"/>
                </a:rPr>
                <a:t>(include good points about the USA)</a:t>
              </a:r>
            </a:p>
            <a:p>
              <a:endParaRPr lang="en-GB" sz="2400" dirty="0">
                <a:latin typeface="Calibri" pitchFamily="34" charset="0"/>
              </a:endParaRPr>
            </a:p>
            <a:p>
              <a:pPr algn="ctr"/>
              <a:endParaRPr lang="en-GB" sz="1600" dirty="0">
                <a:latin typeface="Calibri" pitchFamily="34" charset="0"/>
              </a:endParaRPr>
            </a:p>
            <a:p>
              <a:pPr algn="ctr"/>
              <a:endParaRPr lang="en-GB" sz="1600" dirty="0">
                <a:latin typeface="Calibri" pitchFamily="34" charset="0"/>
              </a:endParaRPr>
            </a:p>
            <a:p>
              <a:pPr algn="ctr"/>
              <a:endParaRPr lang="en-GB" sz="1600" dirty="0">
                <a:latin typeface="Calibri" pitchFamily="34" charset="0"/>
              </a:endParaRPr>
            </a:p>
            <a:p>
              <a:pPr algn="ctr"/>
              <a:endParaRPr lang="en-GB" sz="1600" dirty="0">
                <a:latin typeface="Calibri" pitchFamily="34" charset="0"/>
              </a:endParaRPr>
            </a:p>
            <a:p>
              <a:pPr algn="ctr"/>
              <a:endParaRPr lang="en-GB" sz="1600" dirty="0">
                <a:latin typeface="Calibri" pitchFamily="34" charset="0"/>
              </a:endParaRPr>
            </a:p>
          </p:txBody>
        </p:sp>
        <p:sp>
          <p:nvSpPr>
            <p:cNvPr id="17415" name="AutoShape 5"/>
            <p:cNvSpPr>
              <a:spLocks noChangeArrowheads="1"/>
            </p:cNvSpPr>
            <p:nvPr/>
          </p:nvSpPr>
          <p:spPr bwMode="auto">
            <a:xfrm>
              <a:off x="4800600" y="914400"/>
              <a:ext cx="4038600" cy="2133600"/>
            </a:xfrm>
            <a:prstGeom prst="wedgeRoundRectCallout">
              <a:avLst>
                <a:gd name="adj1" fmla="val -9671"/>
                <a:gd name="adj2" fmla="val 72171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2400">
                  <a:latin typeface="Calibri" pitchFamily="34" charset="0"/>
                </a:rPr>
                <a:t>I wanted to leave Mexico because…</a:t>
              </a:r>
            </a:p>
            <a:p>
              <a:endParaRPr lang="en-GB" sz="2400">
                <a:latin typeface="Calibri" pitchFamily="34" charset="0"/>
              </a:endParaRPr>
            </a:p>
            <a:p>
              <a:r>
                <a:rPr lang="en-GB" sz="1600">
                  <a:latin typeface="Calibri" pitchFamily="34" charset="0"/>
                </a:rPr>
                <a:t>(include bad points about Mexico)</a:t>
              </a:r>
            </a:p>
            <a:p>
              <a:endParaRPr lang="en-GB" sz="2400">
                <a:latin typeface="Calibri" pitchFamily="34" charset="0"/>
              </a:endParaRPr>
            </a:p>
            <a:p>
              <a:pPr algn="ctr"/>
              <a:endParaRPr lang="en-GB" sz="1600">
                <a:latin typeface="Calibri" pitchFamily="34" charset="0"/>
              </a:endParaRPr>
            </a:p>
            <a:p>
              <a:pPr algn="ctr"/>
              <a:endParaRPr lang="en-GB" sz="1600">
                <a:latin typeface="Calibri" pitchFamily="34" charset="0"/>
              </a:endParaRPr>
            </a:p>
            <a:p>
              <a:pPr algn="ctr"/>
              <a:endParaRPr lang="en-GB" sz="1600">
                <a:latin typeface="Calibri" pitchFamily="34" charset="0"/>
              </a:endParaRPr>
            </a:p>
            <a:p>
              <a:pPr algn="ctr"/>
              <a:endParaRPr lang="en-GB" sz="16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MANAGING MIGRATION</a:t>
            </a:r>
            <a:endParaRPr lang="en-GB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Why do some countries want to encourage migration?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Why do some countries want to limit migration?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Migration 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556792"/>
            <a:ext cx="4044702" cy="1944216"/>
          </a:xfrm>
        </p:spPr>
        <p:txBody>
          <a:bodyPr/>
          <a:lstStyle/>
          <a:p>
            <a:r>
              <a:rPr lang="en-GB" sz="3700" dirty="0" smtClean="0"/>
              <a:t>Skills test</a:t>
            </a:r>
            <a:endParaRPr lang="en-GB" sz="3700" dirty="0"/>
          </a:p>
        </p:txBody>
      </p:sp>
      <p:pic>
        <p:nvPicPr>
          <p:cNvPr id="2050" name="Picture 2" descr="http://www.thepunch.com.au/images/uploads/whit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8" y="2204864"/>
            <a:ext cx="6992164" cy="44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3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Migration policies</a:t>
            </a:r>
            <a:br>
              <a:rPr lang="en-GB" dirty="0" smtClean="0"/>
            </a:br>
            <a:r>
              <a:rPr lang="en-GB" dirty="0" smtClean="0"/>
              <a:t>open door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would countries adopt an open door policy?</a:t>
            </a:r>
          </a:p>
          <a:p>
            <a:endParaRPr lang="en-GB" dirty="0"/>
          </a:p>
          <a:p>
            <a:r>
              <a:rPr lang="en-GB" dirty="0" smtClean="0"/>
              <a:t>Can you think of any examples?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8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Exam questions</a:t>
            </a:r>
            <a:endParaRPr lang="en-GB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07704" y="1772816"/>
            <a:ext cx="6886128" cy="4815408"/>
          </a:xfrm>
        </p:spPr>
        <p:txBody>
          <a:bodyPr/>
          <a:lstStyle/>
          <a:p>
            <a:r>
              <a:rPr lang="en-GB" dirty="0" smtClean="0"/>
              <a:t>Describe </a:t>
            </a:r>
            <a:r>
              <a:rPr lang="en-GB" b="1" dirty="0" smtClean="0"/>
              <a:t>two </a:t>
            </a:r>
            <a:r>
              <a:rPr lang="en-GB" dirty="0" smtClean="0"/>
              <a:t>methods governments can use to change the numbers of migrants arriving in a country. </a:t>
            </a:r>
            <a:r>
              <a:rPr lang="en-GB" b="1" dirty="0" smtClean="0"/>
              <a:t>(2</a:t>
            </a:r>
            <a:r>
              <a:rPr lang="en-GB" b="1" dirty="0" smtClean="0"/>
              <a:t>)</a:t>
            </a:r>
          </a:p>
          <a:p>
            <a:r>
              <a:rPr lang="en-GB" dirty="0"/>
              <a:t>Explain why migration policies vary from country to country. </a:t>
            </a:r>
            <a:r>
              <a:rPr lang="en-GB" b="1" dirty="0"/>
              <a:t>(4)</a:t>
            </a:r>
          </a:p>
          <a:p>
            <a:r>
              <a:rPr lang="en-GB" dirty="0"/>
              <a:t>Explain why governments may wish to control the number of migrants entering their country.</a:t>
            </a:r>
            <a:r>
              <a:rPr lang="en-GB" b="1" dirty="0"/>
              <a:t>(2)</a:t>
            </a:r>
          </a:p>
          <a:p>
            <a:r>
              <a:rPr lang="en-GB" dirty="0"/>
              <a:t>Describe the tensions that can arise from different migration policies.</a:t>
            </a:r>
            <a:r>
              <a:rPr lang="en-GB" b="1" dirty="0"/>
              <a:t>(4)</a:t>
            </a:r>
          </a:p>
          <a:p>
            <a:r>
              <a:rPr lang="en-GB" dirty="0"/>
              <a:t>Describe how skills tests are used to limit the numbers of migrants allowed into a country. </a:t>
            </a:r>
            <a:r>
              <a:rPr lang="en-GB" b="1" dirty="0"/>
              <a:t>(3)</a:t>
            </a:r>
          </a:p>
          <a:p>
            <a:endParaRPr lang="en-GB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jc.gov/history/docs/exclusion_aca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0" y="476672"/>
            <a:ext cx="59526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cap="none" smtClean="0"/>
              <a:t>Connector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5937430" y="1436910"/>
            <a:ext cx="3315090" cy="415233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dirty="0" smtClean="0"/>
              <a:t>Define these words:</a:t>
            </a:r>
            <a:endParaRPr lang="en-GB" dirty="0"/>
          </a:p>
          <a:p>
            <a:pPr marL="0" indent="0" eaLnBrk="1" hangingPunct="1">
              <a:buNone/>
            </a:pPr>
            <a:r>
              <a:rPr lang="en-GB" dirty="0" smtClean="0"/>
              <a:t>Migration</a:t>
            </a:r>
          </a:p>
          <a:p>
            <a:pPr marL="0" indent="0" eaLnBrk="1" hangingPunct="1">
              <a:buNone/>
            </a:pPr>
            <a:r>
              <a:rPr lang="en-GB" dirty="0" smtClean="0"/>
              <a:t>Immigration</a:t>
            </a:r>
          </a:p>
          <a:p>
            <a:pPr marL="0" indent="0" eaLnBrk="1" hangingPunct="1">
              <a:buNone/>
            </a:pPr>
            <a:r>
              <a:rPr lang="en-GB" dirty="0" smtClean="0"/>
              <a:t>Emigration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Why do you think </a:t>
            </a:r>
            <a:br>
              <a:rPr lang="en-GB" dirty="0" smtClean="0"/>
            </a:br>
            <a:r>
              <a:rPr lang="en-GB" dirty="0" smtClean="0"/>
              <a:t>people migrate?</a:t>
            </a:r>
            <a:endParaRPr lang="en-GB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438400" y="2000250"/>
            <a:ext cx="6248400" cy="4500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Migrating is not easy and people need to have good reasons for moving.  These can be divided into two groups: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b="1" u="sng" dirty="0" smtClean="0"/>
              <a:t>Push factors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u="sng" dirty="0" smtClean="0"/>
              <a:t>Pull </a:t>
            </a:r>
            <a:r>
              <a:rPr lang="en-GB" sz="2400" b="1" u="sng" dirty="0" smtClean="0"/>
              <a:t>factors</a:t>
            </a:r>
            <a:endParaRPr lang="en-GB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Immigration on the Mexico – US border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226395"/>
            <a:ext cx="6248400" cy="464343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000" b="1" dirty="0" smtClean="0"/>
              <a:t>       </a:t>
            </a:r>
            <a:r>
              <a:rPr lang="en-GB" sz="3000" b="1" u="sng" dirty="0" smtClean="0"/>
              <a:t>Push </a:t>
            </a:r>
            <a:r>
              <a:rPr lang="en-GB" sz="3000" b="1" u="sng" dirty="0" smtClean="0"/>
              <a:t>Factors</a:t>
            </a:r>
            <a:r>
              <a:rPr lang="en-GB" sz="3000" dirty="0" smtClean="0"/>
              <a:t> 		      </a:t>
            </a:r>
            <a:r>
              <a:rPr lang="en-GB" sz="3000" b="1" u="sng" dirty="0" smtClean="0"/>
              <a:t>Pull Factors</a:t>
            </a:r>
            <a:r>
              <a:rPr lang="en-GB" sz="3000" dirty="0" smtClean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000" dirty="0" smtClean="0"/>
              <a:t>	(from Mexico)		      (to USA)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3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Poor medical facilities – 1800 people per doctor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Many jobs available for low paid workers such as Mexicans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Well paid jobs (GNP = $24,750)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Life expectancy 76 yrs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Low paid jobs (GNP = $3750)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Adult literacy rates 55% - poor education prospects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Life expectancy 72 yrs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Excellent medical facilities – 400 people per doctor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40% Unemployed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Adult literacy rates 99% - good education prospects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mtClean="0"/>
          </a:p>
        </p:txBody>
      </p:sp>
      <p:pic>
        <p:nvPicPr>
          <p:cNvPr id="11268" name="Picture 2" descr="Mexican refugee 14 July 2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0"/>
            <a:ext cx="438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Mexico – </a:t>
            </a:r>
            <a:r>
              <a:rPr lang="en-GB" dirty="0" err="1" smtClean="0"/>
              <a:t>usa</a:t>
            </a:r>
            <a:r>
              <a:rPr lang="en-GB" dirty="0" smtClean="0"/>
              <a:t> migration</a:t>
            </a:r>
            <a:endParaRPr lang="en-GB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14667" r="40554" b="47555"/>
          <a:stretch/>
        </p:blipFill>
        <p:spPr bwMode="auto">
          <a:xfrm>
            <a:off x="2056803" y="2276872"/>
            <a:ext cx="6912721" cy="374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60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latin typeface="Comic Sans MS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4388" y="1125538"/>
            <a:ext cx="1604962" cy="4525962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 l="600" t="23271" r="43503" b="6250"/>
          <a:stretch>
            <a:fillRect/>
          </a:stretch>
        </p:blipFill>
        <p:spPr bwMode="auto">
          <a:xfrm>
            <a:off x="714375" y="428625"/>
            <a:ext cx="7777163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What is the situation?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224" y="1772816"/>
            <a:ext cx="4314776" cy="47525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There is a 2000km border between USA and Mexico.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1 million + Mexicans migrate to the USA every year.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Illegal migration is a huge problem for USA and Mexico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US Border Patrol guard the border and try to prevent illegal immigrants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850,000 were caught in 1995 and were deported 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600" t="23271" r="43503" b="6250"/>
          <a:stretch>
            <a:fillRect/>
          </a:stretch>
        </p:blipFill>
        <p:spPr bwMode="auto">
          <a:xfrm>
            <a:off x="323527" y="2276872"/>
            <a:ext cx="4505697" cy="35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40" name="Picture 5" descr="220px-US-Mexico-Nogales-Border">
            <a:hlinkClick r:id="rId2" tooltip="On the left: Nogales, Arizona; on the right, Nogales, Sonor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868" y="7640"/>
            <a:ext cx="5144207" cy="685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80px-Borderbeachtj">
            <a:hlinkClick r:id="rId4" tooltip="Beach in Tijuana at the border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1483" y="7640"/>
            <a:ext cx="5179508" cy="33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275</TotalTime>
  <Words>272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</vt:lpstr>
      <vt:lpstr>What is migration? How can you manage it?</vt:lpstr>
      <vt:lpstr>Connector</vt:lpstr>
      <vt:lpstr>Why do you think  people migrate?</vt:lpstr>
      <vt:lpstr>Immigration on the Mexico – US border</vt:lpstr>
      <vt:lpstr>PowerPoint Presentation</vt:lpstr>
      <vt:lpstr>Mexico – usa migration</vt:lpstr>
      <vt:lpstr>PowerPoint Presentation</vt:lpstr>
      <vt:lpstr>What is the situation?</vt:lpstr>
      <vt:lpstr>PowerPoint Presentation</vt:lpstr>
      <vt:lpstr>Review –  Complete the speech bubbles</vt:lpstr>
      <vt:lpstr>MANAGING MIGRATION</vt:lpstr>
      <vt:lpstr>Migration Policies</vt:lpstr>
      <vt:lpstr>Migration policies open door</vt:lpstr>
      <vt:lpstr>Exam questions</vt:lpstr>
    </vt:vector>
  </TitlesOfParts>
  <Company>Pre-Installer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migration? Why do people migrate?</dc:title>
  <dc:creator>Pre-Installer User</dc:creator>
  <cp:lastModifiedBy>Anna Elizabeth Grace Forster</cp:lastModifiedBy>
  <cp:revision>42</cp:revision>
  <dcterms:created xsi:type="dcterms:W3CDTF">2009-11-14T15:04:42Z</dcterms:created>
  <dcterms:modified xsi:type="dcterms:W3CDTF">2013-01-16T09:58:50Z</dcterms:modified>
</cp:coreProperties>
</file>