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8" r:id="rId3"/>
    <p:sldId id="301" r:id="rId4"/>
    <p:sldId id="303" r:id="rId5"/>
    <p:sldId id="286" r:id="rId6"/>
    <p:sldId id="287" r:id="rId7"/>
    <p:sldId id="257" r:id="rId8"/>
    <p:sldId id="261" r:id="rId9"/>
    <p:sldId id="302" r:id="rId10"/>
    <p:sldId id="288" r:id="rId11"/>
    <p:sldId id="289" r:id="rId12"/>
    <p:sldId id="290" r:id="rId13"/>
    <p:sldId id="292" r:id="rId14"/>
    <p:sldId id="293" r:id="rId15"/>
    <p:sldId id="277" r:id="rId16"/>
    <p:sldId id="270" r:id="rId17"/>
    <p:sldId id="295" r:id="rId18"/>
    <p:sldId id="296" r:id="rId19"/>
    <p:sldId id="272" r:id="rId20"/>
    <p:sldId id="275" r:id="rId21"/>
    <p:sldId id="299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0" autoAdjust="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Eco-footprint</a:t>
            </a:r>
            <a:r>
              <a:rPr lang="en-US" baseline="0" dirty="0" smtClean="0"/>
              <a:t> of selected continents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Eco-footprint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 America</c:v>
                </c:pt>
                <c:pt idx="1">
                  <c:v>Africa </c:v>
                </c:pt>
                <c:pt idx="2">
                  <c:v>Europe</c:v>
                </c:pt>
                <c:pt idx="3">
                  <c:v>Asia Pacific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9.4</c:v>
                </c:pt>
                <c:pt idx="1">
                  <c:v>1.1000000000000001</c:v>
                </c:pt>
                <c:pt idx="2">
                  <c:v>3.8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64224"/>
        <c:axId val="88165760"/>
      </c:barChart>
      <c:catAx>
        <c:axId val="8816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88165760"/>
        <c:crosses val="autoZero"/>
        <c:auto val="1"/>
        <c:lblAlgn val="ctr"/>
        <c:lblOffset val="100"/>
        <c:noMultiLvlLbl val="0"/>
      </c:catAx>
      <c:valAx>
        <c:axId val="8816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64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Eco-footprint</a:t>
            </a:r>
            <a:r>
              <a:rPr lang="en-US" baseline="0" dirty="0" smtClean="0"/>
              <a:t> of selected continents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Eco-footprint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 America</c:v>
                </c:pt>
                <c:pt idx="1">
                  <c:v>Africa </c:v>
                </c:pt>
                <c:pt idx="2">
                  <c:v>Europe</c:v>
                </c:pt>
                <c:pt idx="3">
                  <c:v>Asia Pacific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9.4</c:v>
                </c:pt>
                <c:pt idx="1">
                  <c:v>1.1000000000000001</c:v>
                </c:pt>
                <c:pt idx="2">
                  <c:v>3.8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76192"/>
        <c:axId val="89577728"/>
      </c:barChart>
      <c:catAx>
        <c:axId val="8957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9577728"/>
        <c:crosses val="autoZero"/>
        <c:auto val="1"/>
        <c:lblAlgn val="ctr"/>
        <c:lblOffset val="100"/>
        <c:noMultiLvlLbl val="0"/>
      </c:catAx>
      <c:valAx>
        <c:axId val="8957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57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42EF-6BE8-4E99-B4B0-B23B62EC28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AF5B-32BF-4048-88F7-A32309FF13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9E61-559D-4DB3-85BD-62F755F860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928C-9D86-40C9-B8CB-B2FFB10C19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4FDC-7611-473A-A889-D1A62FE5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D5848-DF21-460F-9AF2-5A6F4B36AA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615F-494E-4522-BEE1-365536B3A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861BA-3EC8-49D6-9B7F-3E2B99D600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278BD-DD27-4FD9-94E9-25EBE455BD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44F5-117D-4B89-A0DD-1265FA47DA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5FE2A-4C1F-4024-B0D3-264647A99A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FCDE733-7152-4CE0-9093-F92421B6695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aps.grida.no/library/files/storage/bedzed_beddington_zero_energy_development_location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Changing Cities: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London:  a growing city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fld id="{E577A23A-3A4D-48FB-91C8-B1DA4406A573}" type="datetime2">
              <a:rPr lang="en-GB" smtClean="0"/>
              <a:pPr marL="0" indent="0" algn="ctr">
                <a:buNone/>
              </a:pPr>
              <a:t>Thursday, 21 March 2013</a:t>
            </a:fld>
            <a:endParaRPr lang="en-GB" dirty="0"/>
          </a:p>
        </p:txBody>
      </p:sp>
      <p:pic>
        <p:nvPicPr>
          <p:cNvPr id="2050" name="Picture 2" descr="fastest growing cities in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76020"/>
            <a:ext cx="2966467" cy="39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lesson is rubbish!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Londoners produce 2 million tonnes of waste a year</a:t>
            </a:r>
            <a:r>
              <a:rPr lang="en-GB" dirty="0" smtClean="0"/>
              <a:t>! Where does your rubbish go?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pages 209 – 211 to identify where our rubbish goes.</a:t>
            </a:r>
            <a:endParaRPr lang="en-GB" dirty="0"/>
          </a:p>
        </p:txBody>
      </p:sp>
      <p:pic>
        <p:nvPicPr>
          <p:cNvPr id="1028" name="Picture 4" descr="Uncollected rubbish on Shakespeare Rd, Hanw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ling's 14 new recycling vehicles hit the borough's streets last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826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2300536" y="3717032"/>
            <a:ext cx="1335360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 bwMode="auto">
          <a:xfrm>
            <a:off x="2300536" y="3861048"/>
            <a:ext cx="1335360" cy="10801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Down Arrow 9"/>
          <p:cNvSpPr/>
          <p:nvPr/>
        </p:nvSpPr>
        <p:spPr bwMode="auto">
          <a:xfrm rot="16200000">
            <a:off x="2306306" y="3861048"/>
            <a:ext cx="1152128" cy="43204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493396" y="3783144"/>
            <a:ext cx="1335360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32" name="Picture 8" descr="http://thivagraceparker.com/wp-content/uploads/2013/01/question-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07285"/>
            <a:ext cx="2139573" cy="2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our rubbish go?</a:t>
            </a:r>
            <a:endParaRPr lang="en-GB" dirty="0"/>
          </a:p>
        </p:txBody>
      </p:sp>
      <p:pic>
        <p:nvPicPr>
          <p:cNvPr id="2050" name="Picture 2" descr="http://images.icnetwork.co.uk/upl/icwales2/jun2012/5/4/bins-702455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094"/>
            <a:ext cx="2563619" cy="12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2563619" y="1798304"/>
            <a:ext cx="603607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5626" t="19149" r="40491" b="35106"/>
          <a:stretch/>
        </p:blipFill>
        <p:spPr bwMode="auto">
          <a:xfrm>
            <a:off x="3167226" y="1277131"/>
            <a:ext cx="251460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3" name="Picture 5" descr="http://hoffman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hoffman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hoffman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hoffman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/>
          <a:srcRect l="10638" t="22607" r="38664" b="27128"/>
          <a:stretch/>
        </p:blipFill>
        <p:spPr bwMode="auto">
          <a:xfrm>
            <a:off x="6210900" y="1196169"/>
            <a:ext cx="2904490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ight Arrow 14"/>
          <p:cNvSpPr/>
          <p:nvPr/>
        </p:nvSpPr>
        <p:spPr bwMode="auto">
          <a:xfrm>
            <a:off x="5658802" y="1798304"/>
            <a:ext cx="603607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63" name="Picture 15" descr="http://2.bp.blogspot.com/_4p5ZUo99k0c/Ru3IEqd06nI/AAAAAAAADlI/0wCeIXPl5zo/s320/IMG_128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313841"/>
            <a:ext cx="970659" cy="12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ent-Up Arrow 10"/>
          <p:cNvSpPr/>
          <p:nvPr/>
        </p:nvSpPr>
        <p:spPr bwMode="auto">
          <a:xfrm rot="5400000">
            <a:off x="6007820" y="2200527"/>
            <a:ext cx="816460" cy="2216553"/>
          </a:xfrm>
          <a:prstGeom prst="bentUpArrow">
            <a:avLst>
              <a:gd name="adj1" fmla="val 25000"/>
              <a:gd name="adj2" fmla="val 26134"/>
              <a:gd name="adj3" fmla="val 25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65" name="Picture 17" descr="http://www.plantcitygov.com/images/pages/N65/Recycle%20Bin%20clip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4" y="4761942"/>
            <a:ext cx="1755760" cy="15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http://maritime-connector.com/ships_uploads/cap_frio-9623661-container_ship-10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66" y="-12866126"/>
            <a:ext cx="2019935" cy="13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t2.gstatic.com/images?q=tbn:ANd9GcRnf1TBS9V0jdseo3zO9L8NIcmS33FjpSS3bMgxuky7EVtckO5LtQ:maritime-connector.com/ships_uploads/cap_frio-9623661-container_ship-103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22" y="472616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Picture 23" descr="http://totallycoolpix.com/wp-content/uploads/2011/18052011_electronics_recycled/electronics_0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78" y="5008527"/>
            <a:ext cx="2095118" cy="14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 bwMode="auto">
          <a:xfrm>
            <a:off x="1956504" y="5348976"/>
            <a:ext cx="90891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5505132" y="5709016"/>
            <a:ext cx="1110454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300" y="2900573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front gate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3134" y="6483455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front gate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224784" y="3006064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Train from Southall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553667" y="3006063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Landfill in Calvert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270371" y="4608054"/>
            <a:ext cx="294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Waste to Energy plant </a:t>
            </a:r>
            <a:r>
              <a:rPr lang="en-GB" sz="1400" dirty="0" err="1" smtClean="0"/>
              <a:t>Millwall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59832" y="6500745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Container ship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615586" y="6469241"/>
            <a:ext cx="19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Chinese factory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4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Using pages 209 – 211 identify the advantages and disadvantages of: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Landfill</a:t>
            </a:r>
          </a:p>
          <a:p>
            <a:pPr marL="0" indent="0">
              <a:buNone/>
            </a:pPr>
            <a:r>
              <a:rPr lang="en-GB" dirty="0" smtClean="0"/>
              <a:t>Recycling</a:t>
            </a:r>
          </a:p>
          <a:p>
            <a:pPr marL="0" indent="0">
              <a:buNone/>
            </a:pPr>
            <a:r>
              <a:rPr lang="en-GB" dirty="0" smtClean="0"/>
              <a:t>Waste to Energy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present your work as a table or a series of paragraphs.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dirty="0" smtClean="0"/>
              <a:t>Task: Using pages 209 – 211 identify the advantages and disadvantages of different types of rubbish disposal: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Advantages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01094"/>
              </p:ext>
            </p:extLst>
          </p:nvPr>
        </p:nvGraphicFramePr>
        <p:xfrm>
          <a:off x="1043608" y="2132856"/>
          <a:ext cx="6648399" cy="167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417990">
                <a:tc>
                  <a:txBody>
                    <a:bodyPr/>
                    <a:lstStyle/>
                    <a:p>
                      <a:r>
                        <a:rPr lang="en-GB" dirty="0" smtClean="0"/>
                        <a:t>Landfill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Waste to Energy</a:t>
                      </a:r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4149080"/>
            <a:ext cx="7560840" cy="181588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1600" dirty="0" smtClean="0"/>
              <a:t>Cheap</a:t>
            </a:r>
          </a:p>
          <a:p>
            <a:endParaRPr lang="en-GB" sz="1600" dirty="0"/>
          </a:p>
          <a:p>
            <a:r>
              <a:rPr lang="en-GB" sz="1600" dirty="0" smtClean="0"/>
              <a:t>Uses old quarries</a:t>
            </a:r>
          </a:p>
          <a:p>
            <a:endParaRPr lang="en-GB" sz="1600" dirty="0"/>
          </a:p>
          <a:p>
            <a:r>
              <a:rPr lang="en-GB" sz="1600" dirty="0"/>
              <a:t>Completed sites can be used for </a:t>
            </a:r>
            <a:r>
              <a:rPr lang="en-GB" sz="1600" dirty="0" smtClean="0"/>
              <a:t>parks</a:t>
            </a:r>
          </a:p>
          <a:p>
            <a:endParaRPr lang="en-GB" sz="1600" dirty="0" smtClean="0"/>
          </a:p>
          <a:p>
            <a:r>
              <a:rPr lang="en-GB" sz="1600" dirty="0" smtClean="0"/>
              <a:t>Reduces CO2 emissions</a:t>
            </a: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Methane </a:t>
            </a:r>
            <a:r>
              <a:rPr lang="en-GB" sz="1600" dirty="0"/>
              <a:t>is a cheap fuel</a:t>
            </a:r>
          </a:p>
          <a:p>
            <a:endParaRPr lang="en-GB" sz="1600" dirty="0" smtClean="0"/>
          </a:p>
          <a:p>
            <a:r>
              <a:rPr lang="en-GB" sz="1600" dirty="0" smtClean="0"/>
              <a:t>Provides cheap electricity</a:t>
            </a:r>
          </a:p>
          <a:p>
            <a:endParaRPr lang="en-GB" sz="1600" dirty="0" smtClean="0"/>
          </a:p>
          <a:p>
            <a:r>
              <a:rPr lang="en-GB" sz="1600" dirty="0" smtClean="0"/>
              <a:t>Will last a long time</a:t>
            </a:r>
          </a:p>
          <a:p>
            <a:endParaRPr lang="en-GB" sz="1600" dirty="0"/>
          </a:p>
          <a:p>
            <a:r>
              <a:rPr lang="en-GB" sz="1600" dirty="0" smtClean="0"/>
              <a:t>Stops deforestation for new raw materials</a:t>
            </a:r>
          </a:p>
          <a:p>
            <a:endParaRPr lang="en-GB" sz="1600" dirty="0"/>
          </a:p>
          <a:p>
            <a:r>
              <a:rPr lang="en-GB" sz="1600" dirty="0" smtClean="0"/>
              <a:t>Councils do not have to pay landfill tax</a:t>
            </a:r>
          </a:p>
        </p:txBody>
      </p:sp>
    </p:spTree>
    <p:extLst>
      <p:ext uri="{BB962C8B-B14F-4D97-AF65-F5344CB8AC3E}">
        <p14:creationId xmlns:p14="http://schemas.microsoft.com/office/powerpoint/2010/main" val="3019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dirty="0" smtClean="0"/>
              <a:t>Task: Using pages 209 – 211 identify the advantages and disadvantages of different types of rubbish disposal: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Disadvantages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fontAlgn="t"/>
            <a:endParaRPr lang="en-GB" dirty="0"/>
          </a:p>
          <a:p>
            <a:pPr fontAlgn="t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50791"/>
              </p:ext>
            </p:extLst>
          </p:nvPr>
        </p:nvGraphicFramePr>
        <p:xfrm>
          <a:off x="1043608" y="2132856"/>
          <a:ext cx="6648399" cy="167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417990">
                <a:tc>
                  <a:txBody>
                    <a:bodyPr/>
                    <a:lstStyle/>
                    <a:p>
                      <a:r>
                        <a:rPr lang="en-GB" dirty="0" smtClean="0"/>
                        <a:t>Landfill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Waste to Energy</a:t>
                      </a:r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365104"/>
            <a:ext cx="7920880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1600" dirty="0" smtClean="0"/>
              <a:t>Attracts seagulls</a:t>
            </a:r>
          </a:p>
          <a:p>
            <a:endParaRPr lang="en-GB" sz="1600" dirty="0"/>
          </a:p>
          <a:p>
            <a:r>
              <a:rPr lang="en-GB" sz="1600" dirty="0" smtClean="0"/>
              <a:t>Can be smelly</a:t>
            </a:r>
          </a:p>
          <a:p>
            <a:endParaRPr lang="en-GB" sz="1600" dirty="0"/>
          </a:p>
          <a:p>
            <a:r>
              <a:rPr lang="en-GB" sz="1600" dirty="0" smtClean="0"/>
              <a:t>Chinese workers may be exploited</a:t>
            </a:r>
          </a:p>
          <a:p>
            <a:r>
              <a:rPr lang="en-GB" sz="1600" dirty="0" smtClean="0"/>
              <a:t>Increased CO2 emissions</a:t>
            </a: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Can create heavy traffic</a:t>
            </a: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Does not get rid of all waste</a:t>
            </a:r>
          </a:p>
          <a:p>
            <a:r>
              <a:rPr lang="en-GB" sz="1600" dirty="0" smtClean="0"/>
              <a:t>Dangerous chemicals can leak into water supply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671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latin typeface="Comic Sans MS" pitchFamily="66" charset="0"/>
              </a:rPr>
              <a:t>Practice Question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Comic Sans MS" pitchFamily="66" charset="0"/>
              </a:rPr>
              <a:t>Using examples, explain how the footprints of cities often extend way beyond the city boundaries (4 marks</a:t>
            </a:r>
            <a:r>
              <a:rPr lang="en-GB" sz="2800" dirty="0" smtClean="0">
                <a:latin typeface="Comic Sans MS" pitchFamily="66" charset="0"/>
              </a:rPr>
              <a:t>)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74638"/>
          </a:xfrm>
        </p:spPr>
        <p:txBody>
          <a:bodyPr/>
          <a:lstStyle/>
          <a:p>
            <a:r>
              <a:rPr lang="en-GB" sz="2800" u="sng">
                <a:latin typeface="Comic Sans MS" pitchFamily="66" charset="0"/>
              </a:rPr>
              <a:t>Attempts to reduce a city’s eco-footprint</a:t>
            </a:r>
            <a:br>
              <a:rPr lang="en-GB" sz="2800" u="sng">
                <a:latin typeface="Comic Sans MS" pitchFamily="66" charset="0"/>
              </a:rPr>
            </a:br>
            <a:endParaRPr lang="en-GB" sz="2800" u="sng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5721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How can a city reduce it’s eco-footprint?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Action can be taken by individuals and the government.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What should each group do? </a:t>
            </a:r>
            <a:endParaRPr lang="en-GB" sz="24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37139"/>
              </p:ext>
            </p:extLst>
          </p:nvPr>
        </p:nvGraphicFramePr>
        <p:xfrm>
          <a:off x="1475656" y="292494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74638"/>
          </a:xfrm>
        </p:spPr>
        <p:txBody>
          <a:bodyPr/>
          <a:lstStyle/>
          <a:p>
            <a:r>
              <a:rPr lang="en-GB" sz="2800" u="sng">
                <a:latin typeface="Comic Sans MS" pitchFamily="66" charset="0"/>
              </a:rPr>
              <a:t>Attempts to reduce a city’s eco-footprint</a:t>
            </a:r>
            <a:br>
              <a:rPr lang="en-GB" sz="2800" u="sng">
                <a:latin typeface="Comic Sans MS" pitchFamily="66" charset="0"/>
              </a:rPr>
            </a:br>
            <a:endParaRPr lang="en-GB" sz="2800" u="sng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5721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How can a city reduce it’s eco-footprint?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Action can be taken by individuals and the government. 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What should each group do? </a:t>
            </a:r>
            <a:endParaRPr lang="en-GB" sz="24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28036"/>
              </p:ext>
            </p:extLst>
          </p:nvPr>
        </p:nvGraphicFramePr>
        <p:xfrm>
          <a:off x="1475656" y="292494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085184"/>
            <a:ext cx="8280920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1600" dirty="0" smtClean="0"/>
              <a:t>Buy “local” seasonal food</a:t>
            </a:r>
          </a:p>
          <a:p>
            <a:endParaRPr lang="en-GB" sz="1600" dirty="0"/>
          </a:p>
          <a:p>
            <a:r>
              <a:rPr lang="en-GB" sz="1600" dirty="0" smtClean="0"/>
              <a:t>Provide recycling facilities</a:t>
            </a:r>
          </a:p>
          <a:p>
            <a:endParaRPr lang="en-GB" sz="1600" dirty="0" smtClean="0"/>
          </a:p>
          <a:p>
            <a:r>
              <a:rPr lang="en-GB" sz="1600" dirty="0" smtClean="0"/>
              <a:t>Improve public transport</a:t>
            </a:r>
          </a:p>
          <a:p>
            <a:r>
              <a:rPr lang="en-GB" sz="1600" dirty="0" smtClean="0"/>
              <a:t>Reduce car use</a:t>
            </a:r>
          </a:p>
          <a:p>
            <a:r>
              <a:rPr lang="en-GB" sz="1600" dirty="0" smtClean="0"/>
              <a:t>Provide grants for home insulation</a:t>
            </a:r>
          </a:p>
          <a:p>
            <a:endParaRPr lang="en-GB" sz="1600" dirty="0" smtClean="0"/>
          </a:p>
          <a:p>
            <a:r>
              <a:rPr lang="en-GB" sz="1600" dirty="0" smtClean="0"/>
              <a:t>Develop sustainable energy sources</a:t>
            </a:r>
          </a:p>
          <a:p>
            <a:endParaRPr lang="en-GB" sz="1600" dirty="0" smtClean="0"/>
          </a:p>
          <a:p>
            <a:r>
              <a:rPr lang="en-GB" sz="1600" dirty="0" smtClean="0"/>
              <a:t>Use a refillable water bottle</a:t>
            </a:r>
          </a:p>
          <a:p>
            <a:endParaRPr lang="en-GB" sz="1600" dirty="0"/>
          </a:p>
          <a:p>
            <a:r>
              <a:rPr lang="en-GB" sz="1600" dirty="0" smtClean="0"/>
              <a:t>Have holidays in GB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35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Select 2 actions for each group.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Explain how each action will reduce the eco-footprint of London.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4860032" cy="54004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2000" b="1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 smtClean="0">
                <a:latin typeface="Comic Sans MS" pitchFamily="66" charset="0"/>
              </a:rPr>
              <a:t>The </a:t>
            </a:r>
            <a:r>
              <a:rPr lang="en-GB" sz="2000" dirty="0" err="1" smtClean="0">
                <a:latin typeface="Comic Sans MS" pitchFamily="66" charset="0"/>
              </a:rPr>
              <a:t>Beddington</a:t>
            </a:r>
            <a:r>
              <a:rPr lang="en-GB" sz="2000" dirty="0" smtClean="0">
                <a:latin typeface="Comic Sans MS" pitchFamily="66" charset="0"/>
              </a:rPr>
              <a:t> Zero Energy Development (BEDZED) near Croydon, Greater London, is the largest carbon-neutral eco-community in the UK. It is built on reclaimed land and focuses on social and environmental sustainability, while promoting energy conservation. </a:t>
            </a:r>
            <a:endParaRPr lang="en-GB" sz="2000" dirty="0" smtClean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 smtClean="0">
                <a:latin typeface="Comic Sans MS" pitchFamily="66" charset="0"/>
              </a:rPr>
              <a:t>It is known as ‘eco-town’ and is built on a brown field site (an area that has already been built on) so when it was built, it did not damage any eco-systems.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8437" name="Picture 5" descr="BedZED (Beddington Zero energy development), location (map/graphic/illustration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73123"/>
            <a:ext cx="3195018" cy="27133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Is </a:t>
            </a:r>
            <a:r>
              <a:rPr lang="en-GB" b="1" u="sng" dirty="0" err="1"/>
              <a:t>BedZed</a:t>
            </a:r>
            <a:r>
              <a:rPr lang="en-GB" b="1" u="sng" dirty="0"/>
              <a:t> a sustainable solution for London</a:t>
            </a:r>
            <a:r>
              <a:rPr lang="en-GB" b="1" u="sng" dirty="0" smtClean="0"/>
              <a:t>?</a:t>
            </a:r>
            <a:endParaRPr lang="en-GB" b="1" u="sng" dirty="0"/>
          </a:p>
        </p:txBody>
      </p:sp>
      <p:pic>
        <p:nvPicPr>
          <p:cNvPr id="1026" name="Picture 2" descr="http://webarchive.nationalarchives.gov.uk/20110118095356/http:/www.cabe.org.uk/files/imagecache/csLarge/case-studies/node/7014/edit/bedzed-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7646"/>
            <a:ext cx="3198426" cy="22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Homework.  Due next lesson.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Complete the </a:t>
            </a:r>
            <a:r>
              <a:rPr lang="en-US" sz="2000" dirty="0" err="1" smtClean="0"/>
              <a:t>Bedzed</a:t>
            </a:r>
            <a:r>
              <a:rPr lang="en-US" sz="2000" dirty="0" smtClean="0"/>
              <a:t> worksheet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Homework.  Due next lesson.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Annotate each feature of </a:t>
            </a:r>
            <a:r>
              <a:rPr lang="en-US" sz="2000" dirty="0" err="1" smtClean="0"/>
              <a:t>Bedzed</a:t>
            </a:r>
            <a:r>
              <a:rPr lang="en-US" sz="2000" dirty="0" smtClean="0"/>
              <a:t> to explain how it is reducing the eco-footprint.</a:t>
            </a:r>
          </a:p>
          <a:p>
            <a:r>
              <a:rPr lang="en-US" sz="2000" dirty="0" smtClean="0"/>
              <a:t>What other features would you introduce to further reduce the eco footprint</a:t>
            </a:r>
            <a:r>
              <a:rPr lang="en-US" sz="2000" dirty="0"/>
              <a:t>?</a:t>
            </a:r>
          </a:p>
        </p:txBody>
      </p:sp>
      <p:pic>
        <p:nvPicPr>
          <p:cNvPr id="5" name="Picture 4" descr="http://www.aworldtowin.net/71/images/BedZedWork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" y="2996952"/>
            <a:ext cx="48545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These are the answers.  What are the questions?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USA</a:t>
            </a:r>
          </a:p>
          <a:p>
            <a:r>
              <a:rPr lang="en-GB" dirty="0" smtClean="0"/>
              <a:t>Dangerous chemicals can leak into water</a:t>
            </a:r>
          </a:p>
          <a:p>
            <a:r>
              <a:rPr lang="en-GB" dirty="0" smtClean="0"/>
              <a:t>Nice parks are created</a:t>
            </a:r>
          </a:p>
          <a:p>
            <a:r>
              <a:rPr lang="en-GB" dirty="0" smtClean="0"/>
              <a:t>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London, a growing city.  Good or bad?</a:t>
            </a:r>
          </a:p>
          <a:p>
            <a:r>
              <a:rPr lang="en-GB" dirty="0" smtClean="0"/>
              <a:t>Rubbish- where does it go?</a:t>
            </a:r>
          </a:p>
          <a:p>
            <a:r>
              <a:rPr lang="en-GB" dirty="0" smtClean="0"/>
              <a:t>Evaluating rubbish disposal methods</a:t>
            </a:r>
          </a:p>
          <a:p>
            <a:r>
              <a:rPr lang="en-GB" dirty="0" smtClean="0"/>
              <a:t>How to reduce eco-footprints</a:t>
            </a:r>
          </a:p>
          <a:p>
            <a:r>
              <a:rPr lang="en-GB" dirty="0" err="1" smtClean="0"/>
              <a:t>Bedzed</a:t>
            </a:r>
            <a:r>
              <a:rPr lang="en-GB" dirty="0" smtClean="0"/>
              <a:t>:  a sustainable approach?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3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next 90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All students will:</a:t>
            </a:r>
          </a:p>
          <a:p>
            <a:r>
              <a:rPr lang="en-GB" sz="2800" dirty="0" smtClean="0"/>
              <a:t>Evaluate different viewpoints about the growth of London</a:t>
            </a:r>
          </a:p>
          <a:p>
            <a:r>
              <a:rPr lang="en-GB" sz="2800" dirty="0" smtClean="0"/>
              <a:t>Describe where London’s rubbish goes</a:t>
            </a:r>
          </a:p>
          <a:p>
            <a:r>
              <a:rPr lang="en-GB" sz="2800" dirty="0" smtClean="0"/>
              <a:t>Evaluate the advantages and disadvantages of different waste management schemes</a:t>
            </a:r>
          </a:p>
          <a:p>
            <a:r>
              <a:rPr lang="en-GB" sz="2800" dirty="0" smtClean="0"/>
              <a:t>Describe and explain ways of reducing eco –footprints</a:t>
            </a:r>
          </a:p>
          <a:p>
            <a:r>
              <a:rPr lang="en-GB" sz="2800" dirty="0" smtClean="0"/>
              <a:t>Evaluate </a:t>
            </a:r>
            <a:r>
              <a:rPr lang="en-GB" sz="2800" dirty="0" err="1" smtClean="0"/>
              <a:t>Bedzed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Match the continent to its eco- footprint:</a:t>
            </a:r>
          </a:p>
          <a:p>
            <a:r>
              <a:rPr lang="en-GB" sz="2000" dirty="0" smtClean="0"/>
              <a:t>Europe</a:t>
            </a:r>
          </a:p>
          <a:p>
            <a:r>
              <a:rPr lang="en-GB" sz="2000" dirty="0" smtClean="0"/>
              <a:t>Africa</a:t>
            </a:r>
          </a:p>
          <a:p>
            <a:r>
              <a:rPr lang="en-GB" sz="2000" dirty="0" smtClean="0"/>
              <a:t>North America</a:t>
            </a:r>
          </a:p>
          <a:p>
            <a:r>
              <a:rPr lang="en-GB" sz="2000" dirty="0" smtClean="0"/>
              <a:t>Asia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840094"/>
              </p:ext>
            </p:extLst>
          </p:nvPr>
        </p:nvGraphicFramePr>
        <p:xfrm>
          <a:off x="2915816" y="3068960"/>
          <a:ext cx="588640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Check your answers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Extra</a:t>
            </a:r>
            <a:r>
              <a:rPr lang="en-GB" sz="2800" dirty="0" smtClean="0"/>
              <a:t>:  how might </a:t>
            </a:r>
            <a:r>
              <a:rPr lang="en-GB" sz="2800" dirty="0" smtClean="0"/>
              <a:t>these footprints  </a:t>
            </a:r>
            <a:r>
              <a:rPr lang="en-GB" sz="2800" dirty="0" smtClean="0"/>
              <a:t>change by 2035?  Why?</a:t>
            </a:r>
            <a:endParaRPr lang="en-GB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50184"/>
              </p:ext>
            </p:extLst>
          </p:nvPr>
        </p:nvGraphicFramePr>
        <p:xfrm>
          <a:off x="1475656" y="1916832"/>
          <a:ext cx="588640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ity_120194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93661"/>
            <a:ext cx="6337300" cy="3954462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7330" y="908720"/>
            <a:ext cx="2089150" cy="13112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Produces 9% of UK GDP (Gross Domestic Product)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192908" y="1295495"/>
            <a:ext cx="1728787" cy="13112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4</a:t>
            </a:r>
            <a:r>
              <a:rPr lang="en-GB" sz="2000" baseline="30000" dirty="0"/>
              <a:t>th</a:t>
            </a:r>
            <a:r>
              <a:rPr lang="en-GB" sz="2000" dirty="0"/>
              <a:t> largest urban economy in the world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3850" y="5013325"/>
            <a:ext cx="84963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/>
              <a:t>As prosperity increases more people will come to live and work, needing more energy, food, homes and transport- this will put strain on people and the environment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36238" y="4556125"/>
            <a:ext cx="78486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What will this mean for London? Good? Bad?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London:  some facts.</a:t>
            </a:r>
            <a:endParaRPr lang="en-GB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862" y="116632"/>
            <a:ext cx="8229600" cy="395336"/>
          </a:xfrm>
        </p:spPr>
        <p:txBody>
          <a:bodyPr/>
          <a:lstStyle/>
          <a:p>
            <a:r>
              <a:rPr lang="en-US" sz="1600" b="1" u="sng" dirty="0" smtClean="0"/>
              <a:t>London, a growing city.  Good or bad?</a:t>
            </a:r>
            <a:endParaRPr lang="en-US" sz="1600" b="1" u="sn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909637"/>
            <a:ext cx="2879725" cy="58666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u="sng" dirty="0">
                <a:latin typeface="Impact" pitchFamily="34" charset="0"/>
              </a:rPr>
              <a:t>INPUTS</a:t>
            </a:r>
          </a:p>
          <a:p>
            <a:pPr algn="ctr"/>
            <a:r>
              <a:rPr lang="en-GB" sz="1800" u="sng" dirty="0"/>
              <a:t>FOOD</a:t>
            </a:r>
          </a:p>
          <a:p>
            <a:pPr algn="ctr"/>
            <a:r>
              <a:rPr lang="en-GB" sz="1800" dirty="0"/>
              <a:t>6.9 million tonnes pr. </a:t>
            </a:r>
            <a:r>
              <a:rPr lang="en-GB" sz="1800" dirty="0" err="1"/>
              <a:t>Yr</a:t>
            </a:r>
            <a:endParaRPr lang="en-GB" sz="1800" dirty="0"/>
          </a:p>
          <a:p>
            <a:pPr algn="ctr"/>
            <a:r>
              <a:rPr lang="en-GB" sz="1800" u="sng" dirty="0"/>
              <a:t>WATER</a:t>
            </a:r>
          </a:p>
          <a:p>
            <a:pPr algn="ctr"/>
            <a:r>
              <a:rPr lang="en-GB" sz="1800" dirty="0"/>
              <a:t>866 billion litres </a:t>
            </a:r>
            <a:r>
              <a:rPr lang="en-GB" sz="1800" dirty="0" err="1"/>
              <a:t>pr</a:t>
            </a:r>
            <a:r>
              <a:rPr lang="en-GB" sz="1800" dirty="0"/>
              <a:t> </a:t>
            </a:r>
            <a:r>
              <a:rPr lang="en-GB" sz="1800" dirty="0" err="1"/>
              <a:t>yr</a:t>
            </a:r>
            <a:endParaRPr lang="en-GB" sz="1800" dirty="0"/>
          </a:p>
          <a:p>
            <a:pPr algn="ctr"/>
            <a:r>
              <a:rPr lang="en-GB" sz="1800" dirty="0"/>
              <a:t>94 million litres of</a:t>
            </a:r>
          </a:p>
          <a:p>
            <a:pPr algn="ctr"/>
            <a:r>
              <a:rPr lang="en-GB" sz="1800" dirty="0"/>
              <a:t>bottled water in 2260</a:t>
            </a:r>
          </a:p>
          <a:p>
            <a:pPr algn="ctr"/>
            <a:r>
              <a:rPr lang="en-GB" sz="1800" dirty="0"/>
              <a:t>tonnes of plastic</a:t>
            </a:r>
          </a:p>
          <a:p>
            <a:pPr algn="ctr"/>
            <a:r>
              <a:rPr lang="en-GB" sz="1800" u="sng" dirty="0"/>
              <a:t>ENERGY</a:t>
            </a:r>
          </a:p>
          <a:p>
            <a:pPr algn="ctr"/>
            <a:r>
              <a:rPr lang="en-GB" sz="1800" dirty="0"/>
              <a:t>13.2 million tonnes </a:t>
            </a:r>
          </a:p>
          <a:p>
            <a:pPr algn="ctr"/>
            <a:r>
              <a:rPr lang="en-GB" sz="1800" dirty="0"/>
              <a:t>oil equivalent made up of</a:t>
            </a:r>
          </a:p>
          <a:p>
            <a:pPr algn="ctr"/>
            <a:r>
              <a:rPr lang="en-GB" sz="1800" dirty="0"/>
              <a:t>21% electricity</a:t>
            </a:r>
          </a:p>
          <a:p>
            <a:pPr algn="ctr"/>
            <a:r>
              <a:rPr lang="en-GB" sz="1800" dirty="0"/>
              <a:t>23% liquids</a:t>
            </a:r>
          </a:p>
          <a:p>
            <a:pPr algn="ctr"/>
            <a:r>
              <a:rPr lang="en-GB" sz="1800" dirty="0"/>
              <a:t>55% gases</a:t>
            </a:r>
          </a:p>
          <a:p>
            <a:pPr algn="ctr"/>
            <a:r>
              <a:rPr lang="en-GB" sz="1800" dirty="0"/>
              <a:t>&lt;1% renewable</a:t>
            </a:r>
          </a:p>
          <a:p>
            <a:pPr algn="ctr"/>
            <a:r>
              <a:rPr lang="en-GB" sz="1800" u="sng" dirty="0"/>
              <a:t>CONSTRUCTION </a:t>
            </a:r>
          </a:p>
          <a:p>
            <a:pPr algn="ctr"/>
            <a:r>
              <a:rPr lang="en-GB" sz="1800" u="sng" dirty="0"/>
              <a:t>MATERIALS</a:t>
            </a:r>
          </a:p>
          <a:p>
            <a:pPr algn="ctr"/>
            <a:r>
              <a:rPr lang="en-GB" sz="1800" dirty="0"/>
              <a:t>20 million tones</a:t>
            </a:r>
          </a:p>
          <a:p>
            <a:pPr algn="ctr"/>
            <a:r>
              <a:rPr lang="en-GB" sz="1800" u="sng" dirty="0"/>
              <a:t>WORKERS</a:t>
            </a:r>
          </a:p>
          <a:p>
            <a:pPr algn="ctr"/>
            <a:r>
              <a:rPr lang="en-GB" sz="1800" dirty="0"/>
              <a:t>3 million daily commuters</a:t>
            </a:r>
          </a:p>
          <a:p>
            <a:pPr algn="ctr"/>
            <a:endParaRPr lang="en-GB" sz="1800" dirty="0">
              <a:latin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63938" y="909637"/>
            <a:ext cx="2160587" cy="158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dirty="0"/>
              <a:t>49 million </a:t>
            </a:r>
          </a:p>
          <a:p>
            <a:pPr algn="ctr"/>
            <a:r>
              <a:rPr lang="en-GB" sz="2000" dirty="0"/>
              <a:t>tonnes </a:t>
            </a:r>
          </a:p>
          <a:p>
            <a:pPr algn="ctr"/>
            <a:r>
              <a:rPr lang="en-GB" sz="2000" dirty="0"/>
              <a:t>of materials </a:t>
            </a:r>
          </a:p>
          <a:p>
            <a:pPr algn="ctr"/>
            <a:r>
              <a:rPr lang="en-GB" sz="2000" dirty="0"/>
              <a:t>consumed</a:t>
            </a:r>
            <a:endParaRPr lang="en-GB" sz="1800" dirty="0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327469" y="5482431"/>
            <a:ext cx="2592387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dirty="0">
                <a:latin typeface="Arial" charset="0"/>
              </a:rPr>
              <a:t>64 billion</a:t>
            </a:r>
          </a:p>
          <a:p>
            <a:pPr algn="ctr"/>
            <a:r>
              <a:rPr lang="en-GB" sz="1800" dirty="0">
                <a:latin typeface="Arial" charset="0"/>
              </a:rPr>
              <a:t>Passenger km </a:t>
            </a:r>
          </a:p>
          <a:p>
            <a:pPr algn="ctr"/>
            <a:r>
              <a:rPr lang="en-GB" sz="1800" dirty="0">
                <a:latin typeface="Arial" charset="0"/>
              </a:rPr>
              <a:t>travelled each year-</a:t>
            </a:r>
          </a:p>
          <a:p>
            <a:pPr algn="ctr"/>
            <a:r>
              <a:rPr lang="en-GB" sz="1800" dirty="0">
                <a:latin typeface="Arial" charset="0"/>
              </a:rPr>
              <a:t>69% by car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56325" y="909636"/>
            <a:ext cx="2736850" cy="59396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500" b="1" u="sng" dirty="0">
                <a:latin typeface="Impact" pitchFamily="34" charset="0"/>
              </a:rPr>
              <a:t>OUTPUTS</a:t>
            </a:r>
          </a:p>
          <a:p>
            <a:pPr algn="ctr"/>
            <a:r>
              <a:rPr lang="en-GB" sz="1500" b="1" u="sng" dirty="0"/>
              <a:t>WASTE</a:t>
            </a:r>
          </a:p>
          <a:p>
            <a:pPr algn="ctr"/>
            <a:r>
              <a:rPr lang="en-GB" sz="1500" dirty="0"/>
              <a:t>40.9 million</a:t>
            </a:r>
          </a:p>
          <a:p>
            <a:pPr algn="ctr"/>
            <a:r>
              <a:rPr lang="en-GB" sz="1500" dirty="0"/>
              <a:t>Tonnes of CO2</a:t>
            </a:r>
          </a:p>
          <a:p>
            <a:pPr algn="ctr"/>
            <a:r>
              <a:rPr lang="en-GB" sz="1500" dirty="0"/>
              <a:t>27 million tonnes </a:t>
            </a:r>
          </a:p>
          <a:p>
            <a:pPr algn="ctr"/>
            <a:r>
              <a:rPr lang="en-GB" sz="1500" dirty="0"/>
              <a:t>of food, construction</a:t>
            </a:r>
          </a:p>
          <a:p>
            <a:pPr algn="ctr"/>
            <a:r>
              <a:rPr lang="en-GB" sz="1500" dirty="0"/>
              <a:t>And demolition</a:t>
            </a:r>
          </a:p>
          <a:p>
            <a:pPr algn="ctr"/>
            <a:r>
              <a:rPr lang="en-GB" sz="1500" dirty="0"/>
              <a:t>Materials, </a:t>
            </a:r>
          </a:p>
          <a:p>
            <a:pPr algn="ctr"/>
            <a:r>
              <a:rPr lang="en-GB" sz="1500" dirty="0"/>
              <a:t>Manufactured goods, </a:t>
            </a:r>
          </a:p>
          <a:p>
            <a:pPr algn="ctr"/>
            <a:r>
              <a:rPr lang="en-GB" sz="1500" dirty="0"/>
              <a:t>chemicals, </a:t>
            </a:r>
            <a:r>
              <a:rPr lang="en-GB" sz="1500" dirty="0" err="1"/>
              <a:t>etc</a:t>
            </a:r>
            <a:endParaRPr lang="en-GB" sz="1500" dirty="0"/>
          </a:p>
          <a:p>
            <a:pPr algn="ctr"/>
            <a:r>
              <a:rPr lang="en-GB" sz="1500" dirty="0"/>
              <a:t>Inorganic waste into </a:t>
            </a:r>
          </a:p>
          <a:p>
            <a:pPr algn="ctr"/>
            <a:r>
              <a:rPr lang="en-GB" sz="1500" dirty="0"/>
              <a:t>landfill</a:t>
            </a:r>
          </a:p>
          <a:p>
            <a:pPr algn="ctr"/>
            <a:r>
              <a:rPr lang="en-GB" sz="1500" dirty="0"/>
              <a:t>Organic waste into</a:t>
            </a:r>
          </a:p>
          <a:p>
            <a:pPr algn="ctr"/>
            <a:r>
              <a:rPr lang="en-GB" sz="1500" dirty="0"/>
              <a:t>Rivers</a:t>
            </a:r>
          </a:p>
          <a:p>
            <a:pPr algn="ctr"/>
            <a:r>
              <a:rPr lang="en-GB" sz="1500" dirty="0"/>
              <a:t>28% of all water</a:t>
            </a:r>
          </a:p>
          <a:p>
            <a:pPr algn="ctr"/>
            <a:r>
              <a:rPr lang="en-GB" sz="1500" dirty="0"/>
              <a:t>is lost through</a:t>
            </a:r>
          </a:p>
          <a:p>
            <a:pPr algn="ctr"/>
            <a:r>
              <a:rPr lang="en-GB" sz="1500" dirty="0"/>
              <a:t>Leakage</a:t>
            </a:r>
          </a:p>
          <a:p>
            <a:pPr algn="ctr"/>
            <a:r>
              <a:rPr lang="en-GB" sz="1500" dirty="0"/>
              <a:t>18% of all</a:t>
            </a:r>
          </a:p>
          <a:p>
            <a:pPr algn="ctr"/>
            <a:r>
              <a:rPr lang="en-GB" sz="1500" dirty="0"/>
              <a:t>energy is wasted</a:t>
            </a:r>
          </a:p>
          <a:p>
            <a:pPr algn="ctr"/>
            <a:r>
              <a:rPr lang="en-GB" sz="1500" b="1" u="sng" dirty="0"/>
              <a:t>MANUFACTURED GOODS</a:t>
            </a:r>
          </a:p>
          <a:p>
            <a:pPr algn="ctr"/>
            <a:r>
              <a:rPr lang="en-GB" sz="1500" dirty="0"/>
              <a:t>14 million tonnes </a:t>
            </a:r>
          </a:p>
          <a:p>
            <a:pPr algn="ctr"/>
            <a:r>
              <a:rPr lang="en-GB" sz="1500" dirty="0"/>
              <a:t>of manufactured goods,</a:t>
            </a:r>
          </a:p>
          <a:p>
            <a:pPr algn="ctr"/>
            <a:r>
              <a:rPr lang="en-GB" sz="1500" dirty="0"/>
              <a:t>Food, building</a:t>
            </a:r>
          </a:p>
          <a:p>
            <a:pPr algn="ctr"/>
            <a:r>
              <a:rPr lang="en-GB" sz="1500" dirty="0"/>
              <a:t>Materials, </a:t>
            </a:r>
            <a:r>
              <a:rPr lang="en-GB" sz="1500" dirty="0" err="1"/>
              <a:t>etc</a:t>
            </a:r>
            <a:endParaRPr lang="en-GB" sz="1500" dirty="0"/>
          </a:p>
          <a:p>
            <a:pPr algn="ctr"/>
            <a:endParaRPr lang="en-GB" sz="1500" dirty="0">
              <a:latin typeface="Arial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751205" y="1017368"/>
            <a:ext cx="1152525" cy="504825"/>
          </a:xfrm>
          <a:prstGeom prst="rightArrow">
            <a:avLst>
              <a:gd name="adj1" fmla="val 50000"/>
              <a:gd name="adj2" fmla="val 5707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484438" y="6353175"/>
            <a:ext cx="1152525" cy="504825"/>
          </a:xfrm>
          <a:prstGeom prst="rightArrow">
            <a:avLst>
              <a:gd name="adj1" fmla="val 50000"/>
              <a:gd name="adj2" fmla="val 5707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364163" y="1269780"/>
            <a:ext cx="1152525" cy="504825"/>
          </a:xfrm>
          <a:prstGeom prst="rightArrow">
            <a:avLst>
              <a:gd name="adj1" fmla="val 50000"/>
              <a:gd name="adj2" fmla="val 5707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580063" y="6165850"/>
            <a:ext cx="1152525" cy="504825"/>
          </a:xfrm>
          <a:prstGeom prst="rightArrow">
            <a:avLst>
              <a:gd name="adj1" fmla="val 50000"/>
              <a:gd name="adj2" fmla="val 5707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60621" y="2558554"/>
            <a:ext cx="2663825" cy="292387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1600" dirty="0"/>
              <a:t>In your books, explain</a:t>
            </a:r>
          </a:p>
          <a:p>
            <a:pPr marL="342900" indent="-342900">
              <a:spcBef>
                <a:spcPct val="50000"/>
              </a:spcBef>
            </a:pPr>
            <a:r>
              <a:rPr lang="en-GB" sz="1600" dirty="0"/>
              <a:t>how each of the</a:t>
            </a:r>
          </a:p>
          <a:p>
            <a:pPr marL="342900" indent="-342900">
              <a:spcBef>
                <a:spcPct val="50000"/>
              </a:spcBef>
            </a:pPr>
            <a:r>
              <a:rPr lang="en-GB" sz="1600" dirty="0"/>
              <a:t>following people would</a:t>
            </a:r>
          </a:p>
          <a:p>
            <a:pPr marL="342900" indent="-342900">
              <a:spcBef>
                <a:spcPct val="50000"/>
              </a:spcBef>
            </a:pPr>
            <a:r>
              <a:rPr lang="en-GB" sz="1600" dirty="0"/>
              <a:t>see this situation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1600" dirty="0"/>
              <a:t>Environmentalist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1600" dirty="0"/>
              <a:t>Economist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1600" dirty="0"/>
              <a:t>Londoner</a:t>
            </a:r>
          </a:p>
          <a:p>
            <a:pPr marL="342900" indent="-342900">
              <a:spcBef>
                <a:spcPct val="50000"/>
              </a:spcBef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395336"/>
          </a:xfrm>
        </p:spPr>
        <p:txBody>
          <a:bodyPr/>
          <a:lstStyle/>
          <a:p>
            <a:r>
              <a:rPr lang="en-US" sz="4000" b="1" u="sng" dirty="0" smtClean="0"/>
              <a:t>London, a growing city.  Good or bad?</a:t>
            </a:r>
            <a:endParaRPr lang="en-US" sz="4000" b="1" u="sn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environmentalist would / would not like London’s growth.  This is because ____ resources will be required leading to_____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economist would be happy / unhappy because  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Londoner’s view is that the growth of London is ________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2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911</Words>
  <Application>Microsoft Office PowerPoint</Application>
  <PresentationFormat>On-screen Show (4:3)</PresentationFormat>
  <Paragraphs>238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Changing Cities:</vt:lpstr>
      <vt:lpstr>Homework.  Due next lesson.</vt:lpstr>
      <vt:lpstr>Coming up</vt:lpstr>
      <vt:lpstr>In the next 90 minutes</vt:lpstr>
      <vt:lpstr>To start</vt:lpstr>
      <vt:lpstr>To start</vt:lpstr>
      <vt:lpstr>PowerPoint Presentation</vt:lpstr>
      <vt:lpstr>London, a growing city.  Good or bad?</vt:lpstr>
      <vt:lpstr>London, a growing city.  Good or bad?</vt:lpstr>
      <vt:lpstr>This lesson is rubbish!</vt:lpstr>
      <vt:lpstr>Where does our rubbish go?</vt:lpstr>
      <vt:lpstr>Task</vt:lpstr>
      <vt:lpstr>Task: Using pages 209 – 211 identify the advantages and disadvantages of different types of rubbish disposal:</vt:lpstr>
      <vt:lpstr>Task: Using pages 209 – 211 identify the advantages and disadvantages of different types of rubbish disposal:</vt:lpstr>
      <vt:lpstr>Practice Question</vt:lpstr>
      <vt:lpstr>Attempts to reduce a city’s eco-footprint </vt:lpstr>
      <vt:lpstr>Attempts to reduce a city’s eco-footprint </vt:lpstr>
      <vt:lpstr>Task</vt:lpstr>
      <vt:lpstr>PowerPoint Presentation</vt:lpstr>
      <vt:lpstr>Homework.  Due next lesson.</vt:lpstr>
      <vt:lpstr>Finally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Yacine Messaadia</dc:creator>
  <cp:lastModifiedBy>Andrew Webb</cp:lastModifiedBy>
  <cp:revision>18</cp:revision>
  <dcterms:created xsi:type="dcterms:W3CDTF">2010-08-04T10:58:03Z</dcterms:created>
  <dcterms:modified xsi:type="dcterms:W3CDTF">2013-03-21T17:01:09Z</dcterms:modified>
</cp:coreProperties>
</file>