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sldIdLst>
    <p:sldId id="257" r:id="rId2"/>
    <p:sldId id="332" r:id="rId3"/>
    <p:sldId id="325" r:id="rId4"/>
    <p:sldId id="275" r:id="rId5"/>
    <p:sldId id="276" r:id="rId6"/>
    <p:sldId id="334" r:id="rId7"/>
    <p:sldId id="335" r:id="rId8"/>
    <p:sldId id="316" r:id="rId9"/>
    <p:sldId id="336" r:id="rId10"/>
    <p:sldId id="337" r:id="rId11"/>
    <p:sldId id="338" r:id="rId12"/>
    <p:sldId id="340" r:id="rId13"/>
    <p:sldId id="341" r:id="rId14"/>
    <p:sldId id="339" r:id="rId1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761CDE-029D-428E-AC9E-C8E873858F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DA499-F332-4DA8-807E-98128A084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4AC4-88A9-49A5-A956-A89537A1852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CB62C-0186-4B9F-B5CA-03C0977AF7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33F4-0448-477E-A0BE-3C7A4A07941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6979A-BD9E-4D78-8F9C-D19A4A83A6B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1C7E-F964-4567-A8B0-0CEB53B2A7F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D5C-FCA8-4348-A116-09C717EC69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C542-2BD5-4575-B7FA-CDFE52FBE5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F833-7A0A-4FED-970F-FCB862BE7D2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2C356-1877-4191-ABE2-D7B4037E819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BF357-FF3F-477E-9F78-0ED9C5D1F44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4C418-60D9-4A61-936D-4B1BF68E87B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eoresources.co.uk/coastman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 smtClean="0"/>
              <a:t>Managing coastal erosion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fld id="{3600A1E3-7BEC-4A26-825C-34D1843B7B11}" type="datetime2">
              <a:rPr lang="en-GB" smtClean="0"/>
              <a:pPr/>
              <a:t>Tuesday, 17 April 2012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l="4055" t="37031" r="37621" b="35407"/>
          <a:stretch>
            <a:fillRect/>
          </a:stretch>
        </p:blipFill>
        <p:spPr bwMode="auto">
          <a:xfrm>
            <a:off x="467544" y="1269671"/>
            <a:ext cx="7920880" cy="280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 rot="19405821">
            <a:off x="2917880" y="3641807"/>
            <a:ext cx="180020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414908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Prevailing </a:t>
            </a:r>
          </a:p>
          <a:p>
            <a:pPr algn="ctr"/>
            <a:r>
              <a:rPr lang="en-GB" dirty="0" smtClean="0"/>
              <a:t>wind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51920" y="26064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Task 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851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Study the map above.   What impact might the coastal defences at </a:t>
            </a:r>
            <a:r>
              <a:rPr lang="en-GB" sz="3200" dirty="0" err="1" smtClean="0"/>
              <a:t>Swanage</a:t>
            </a:r>
            <a:r>
              <a:rPr lang="en-GB" sz="3200" dirty="0" smtClean="0"/>
              <a:t> have on other parts of the Dorset Coast?  Explain your reasons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How do different stakeholders view coastal defences? </a:t>
            </a:r>
            <a:endParaRPr lang="en-GB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decision to build coastal defences in a particular location is often very controversial, both in terms of whether the defences should be built and which type of defences should be installed.</a:t>
            </a:r>
          </a:p>
          <a:p>
            <a:endParaRPr lang="en-GB" dirty="0" smtClean="0"/>
          </a:p>
          <a:p>
            <a:r>
              <a:rPr lang="en-GB" dirty="0" smtClean="0"/>
              <a:t>For each of the following stakeholders  answer the following questions:</a:t>
            </a:r>
          </a:p>
          <a:p>
            <a:endParaRPr lang="en-GB" dirty="0" smtClean="0"/>
          </a:p>
          <a:p>
            <a:pPr marL="174625" indent="-174625" algn="ctr">
              <a:buFont typeface="Arial" pitchFamily="34" charset="0"/>
              <a:buChar char="•"/>
            </a:pPr>
            <a:r>
              <a:rPr lang="en-GB" sz="2400" b="1" dirty="0" smtClean="0"/>
              <a:t>How might the stakeholder feel about the plan to build a coastal defence?</a:t>
            </a:r>
          </a:p>
          <a:p>
            <a:pPr marL="174625" indent="-174625" algn="ctr">
              <a:buFont typeface="Arial" pitchFamily="34" charset="0"/>
              <a:buChar char="•"/>
            </a:pPr>
            <a:r>
              <a:rPr lang="en-GB" sz="2400" b="1" dirty="0" smtClean="0"/>
              <a:t>Which kind(s) of coastal defence they would prefer?</a:t>
            </a:r>
          </a:p>
          <a:p>
            <a:pPr marL="174625" indent="-174625">
              <a:buFont typeface="Arial" pitchFamily="34" charset="0"/>
              <a:buChar char="•"/>
            </a:pPr>
            <a:endParaRPr lang="en-GB" dirty="0" smtClean="0"/>
          </a:p>
          <a:p>
            <a:pPr marL="174625" indent="-174625" algn="ctr"/>
            <a:r>
              <a:rPr lang="en-GB" b="1" dirty="0" smtClean="0"/>
              <a:t>Explain your choices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4581128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residents living on the cliff top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business selling goods and services to tourists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The local council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residents further along the coast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Conservationists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residents who do not live on the coast</a:t>
            </a:r>
          </a:p>
          <a:p>
            <a:pPr marL="363538" indent="-363538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How do different stakeholders view coastal defences? </a:t>
            </a:r>
            <a:endParaRPr lang="en-GB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Match the stakeholders below with the comment that best describes their view on coastal defence: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36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residents living on the cliff top</a:t>
            </a:r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business selling goods and services to tourists</a:t>
            </a:r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The local council</a:t>
            </a:r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residents further along the </a:t>
            </a:r>
            <a:r>
              <a:rPr lang="en-GB" dirty="0" smtClean="0"/>
              <a:t>coast</a:t>
            </a:r>
          </a:p>
          <a:p>
            <a:pPr marL="363538" indent="-363538">
              <a:buFont typeface="Arial" pitchFamily="34" charset="0"/>
              <a:buChar char="•"/>
            </a:pPr>
            <a:endParaRPr lang="en-GB" dirty="0" smtClean="0"/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Conservationists</a:t>
            </a:r>
          </a:p>
          <a:p>
            <a:pPr marL="363538" indent="-363538"/>
            <a:endParaRPr lang="en-GB" dirty="0" smtClean="0"/>
          </a:p>
          <a:p>
            <a:pPr marL="363538" indent="-363538"/>
            <a:endParaRPr lang="en-GB" dirty="0" smtClean="0"/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residents who do not live on the coast</a:t>
            </a:r>
          </a:p>
          <a:p>
            <a:pPr marL="363538" indent="-363538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32129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sea wall lasts a long time and will stop my house falling into the sea.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400506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Building a beach is cheap and will mean that lots of tourists will visit.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49411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want to do the best for all residents and spend the council tax carefull</a:t>
            </a:r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1412776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they build their sea wall no material will be deposited here.  Have they thought about us?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5657671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futile to think we can stop erosion.  Nature is too powerful.  Wildlife along this coastline is too important to be disturbed by a coastal defence.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234888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is my council tax being spent on the coast.  What about investing in this town?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Did you get the correct answers?</a:t>
            </a:r>
            <a:endParaRPr lang="en-GB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36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residents living on the cliff top</a:t>
            </a:r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business selling goods and services to tourists</a:t>
            </a:r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The local council</a:t>
            </a:r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residents further along the </a:t>
            </a:r>
            <a:r>
              <a:rPr lang="en-GB" dirty="0" smtClean="0"/>
              <a:t>coast</a:t>
            </a:r>
          </a:p>
          <a:p>
            <a:pPr marL="363538" indent="-363538">
              <a:buFont typeface="Arial" pitchFamily="34" charset="0"/>
              <a:buChar char="•"/>
            </a:pPr>
            <a:endParaRPr lang="en-GB" dirty="0" smtClean="0"/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Conservationists</a:t>
            </a:r>
          </a:p>
          <a:p>
            <a:pPr marL="363538" indent="-363538"/>
            <a:endParaRPr lang="en-GB" dirty="0" smtClean="0"/>
          </a:p>
          <a:p>
            <a:pPr marL="363538" indent="-363538"/>
            <a:endParaRPr lang="en-GB" dirty="0" smtClean="0"/>
          </a:p>
          <a:p>
            <a:pPr marL="363538" indent="-363538"/>
            <a:endParaRPr lang="en-GB" dirty="0" smtClean="0"/>
          </a:p>
          <a:p>
            <a:pPr marL="363538" indent="-363538">
              <a:buFont typeface="Arial" pitchFamily="34" charset="0"/>
              <a:buChar char="•"/>
            </a:pPr>
            <a:r>
              <a:rPr lang="en-GB" dirty="0" smtClean="0"/>
              <a:t>Local residents who do not live on the coast</a:t>
            </a:r>
          </a:p>
          <a:p>
            <a:pPr marL="363538" indent="-363538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16288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sea wall lasts a long time and will stop my house falling into the sea.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24928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Building a beach is cheap and will mean that lots of tourists will visit.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321297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want to do the best for all residents and spend the council tax carefull</a:t>
            </a:r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386104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they build their sea wall no material will be deposited here.  Have they thought about us?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472514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It’s futile to think we can stop erosion.  Nature is too powerful.  Wildlife along this coastline is too important to be disturbed by a coastal defence.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5934670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is my council tax being spent on the coast.  What about investing in this town?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70485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/>
              <a:t>Finally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sz="2800" dirty="0" smtClean="0"/>
              <a:t>Are each of the following methods of coastal defence hard or soft engineering?</a:t>
            </a:r>
          </a:p>
          <a:p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Sea wall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Groyne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Rip / rap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Gabions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Revetments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Beach replenishment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Do nothing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5300" dirty="0" smtClean="0"/>
              <a:t>Homework from last lesson.</a:t>
            </a:r>
            <a:endParaRPr lang="en-US" sz="53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872"/>
            <a:ext cx="7931150" cy="384929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sz="4000" i="1" dirty="0" smtClean="0"/>
              <a:t>Explain the process of longshore drift.  You may use a diagram to help with your answer (4)</a:t>
            </a:r>
          </a:p>
          <a:p>
            <a:pPr marL="0" indent="0">
              <a:buFontTx/>
              <a:buNone/>
            </a:pPr>
            <a:endParaRPr lang="en-GB" sz="4000" i="1" dirty="0" smtClean="0"/>
          </a:p>
          <a:p>
            <a:pPr marL="0" indent="0">
              <a:buFontTx/>
              <a:buNone/>
            </a:pPr>
            <a:r>
              <a:rPr lang="en-GB" sz="4000" dirty="0" smtClean="0"/>
              <a:t>Peer assess your answer.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Sizeable portrait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Coasts are a dynamic environment subject to constant shaping and reshaping by the actions of the waves.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this lesson you will consider strategies used for managing coastal erosion.  You will also consider how different  coastlines should be managed.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lesson will continue preparation for the </a:t>
            </a:r>
            <a:r>
              <a:rPr lang="en-GB" dirty="0" err="1" smtClean="0"/>
              <a:t>Swanage</a:t>
            </a:r>
            <a:r>
              <a:rPr lang="en-GB" dirty="0" smtClean="0"/>
              <a:t> field visit.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up</a:t>
            </a:r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pupils can explain </a:t>
            </a:r>
            <a:r>
              <a:rPr lang="en-GB" dirty="0" smtClean="0"/>
              <a:t>different coastal management strategies.</a:t>
            </a:r>
            <a:endParaRPr lang="en-GB" dirty="0"/>
          </a:p>
          <a:p>
            <a:r>
              <a:rPr lang="en-GB" dirty="0"/>
              <a:t>All pupils can </a:t>
            </a:r>
            <a:r>
              <a:rPr lang="en-GB" dirty="0" smtClean="0"/>
              <a:t>identify hard and soft engineering.</a:t>
            </a:r>
          </a:p>
          <a:p>
            <a:r>
              <a:rPr lang="en-GB" dirty="0" smtClean="0"/>
              <a:t>All pupils can explain advantages and disadvantages of different coastal management strategies.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Vocabulary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Hard engineering</a:t>
            </a:r>
            <a:endParaRPr lang="en-GB" dirty="0"/>
          </a:p>
          <a:p>
            <a:r>
              <a:rPr lang="en-GB" dirty="0" smtClean="0"/>
              <a:t>Soft engineering</a:t>
            </a:r>
            <a:endParaRPr lang="en-GB" dirty="0"/>
          </a:p>
          <a:p>
            <a:r>
              <a:rPr lang="en-GB" dirty="0" smtClean="0"/>
              <a:t>Groyne</a:t>
            </a:r>
            <a:endParaRPr lang="en-GB" dirty="0"/>
          </a:p>
          <a:p>
            <a:r>
              <a:rPr lang="en-GB" dirty="0" smtClean="0"/>
              <a:t>Sea wall</a:t>
            </a:r>
          </a:p>
          <a:p>
            <a:r>
              <a:rPr lang="en-GB" dirty="0" smtClean="0"/>
              <a:t>Beach</a:t>
            </a:r>
          </a:p>
          <a:p>
            <a:r>
              <a:rPr lang="en-GB" dirty="0" smtClean="0"/>
              <a:t>Managed retreat</a:t>
            </a:r>
          </a:p>
          <a:p>
            <a:r>
              <a:rPr lang="en-GB" dirty="0" smtClean="0"/>
              <a:t>Vegetation matting</a:t>
            </a:r>
          </a:p>
          <a:p>
            <a:r>
              <a:rPr lang="en-GB" dirty="0" smtClean="0"/>
              <a:t>Rip rap / rock armour</a:t>
            </a:r>
          </a:p>
          <a:p>
            <a:r>
              <a:rPr lang="en-GB" dirty="0" smtClean="0"/>
              <a:t>Gabions</a:t>
            </a:r>
          </a:p>
          <a:p>
            <a:r>
              <a:rPr lang="en-GB" dirty="0" smtClean="0"/>
              <a:t>Beach nourishment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can coastal erosion be managed?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Coastal erosion cannot be stopped.  All coastal defences have the following aims:</a:t>
            </a:r>
          </a:p>
          <a:p>
            <a:pPr marL="0" indent="0">
              <a:buNone/>
            </a:pPr>
            <a:endParaRPr lang="en-GB" dirty="0" smtClean="0"/>
          </a:p>
          <a:p>
            <a:pPr marL="363538" indent="-363538"/>
            <a:r>
              <a:rPr lang="en-GB" dirty="0" smtClean="0"/>
              <a:t>Reduce the number of waves reaching the coast</a:t>
            </a:r>
          </a:p>
          <a:p>
            <a:pPr marL="363538" indent="-363538"/>
            <a:r>
              <a:rPr lang="en-GB" dirty="0" smtClean="0"/>
              <a:t>Reduce the speed and power of those waves that reach the coast.</a:t>
            </a:r>
          </a:p>
          <a:p>
            <a:pPr marL="363538" indent="-363538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Write the information above in your exercise book.</a:t>
            </a:r>
          </a:p>
          <a:p>
            <a:pPr marL="363538" indent="-363538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Coastal management strategies.</a:t>
            </a:r>
            <a:br>
              <a:rPr lang="en-GB" sz="3200" dirty="0" smtClean="0"/>
            </a:br>
            <a:r>
              <a:rPr lang="en-GB" sz="2000" dirty="0" smtClean="0"/>
              <a:t>Funding for most strategies comes from the local council</a:t>
            </a:r>
            <a:endParaRPr lang="en-GB" sz="3200" dirty="0"/>
          </a:p>
        </p:txBody>
      </p:sp>
      <p:pic>
        <p:nvPicPr>
          <p:cNvPr id="78850" name="Picture 2" descr="http://s0.geograph.org.uk/photos/41/49/414975_00ea3d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664296" cy="1998222"/>
          </a:xfrm>
          <a:prstGeom prst="rect">
            <a:avLst/>
          </a:prstGeom>
          <a:noFill/>
        </p:spPr>
      </p:pic>
      <p:pic>
        <p:nvPicPr>
          <p:cNvPr id="78852" name="Picture 4" descr="http://www.explorethesouthwestcoastpath.co.uk/images/swanage_chapmans5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980728"/>
            <a:ext cx="2520280" cy="1890210"/>
          </a:xfrm>
          <a:prstGeom prst="rect">
            <a:avLst/>
          </a:prstGeom>
          <a:noFill/>
        </p:spPr>
      </p:pic>
      <p:pic>
        <p:nvPicPr>
          <p:cNvPr id="78854" name="Picture 6" descr="http://www.soton.ac.uk/~imw/jpg-Hengistbury/7HB-gabion-overwash-risk-m.jpg"/>
          <p:cNvPicPr>
            <a:picLocks noChangeAspect="1" noChangeArrowheads="1"/>
          </p:cNvPicPr>
          <p:nvPr/>
        </p:nvPicPr>
        <p:blipFill>
          <a:blip r:embed="rId4" cstate="print"/>
          <a:srcRect b="10604"/>
          <a:stretch>
            <a:fillRect/>
          </a:stretch>
        </p:blipFill>
        <p:spPr bwMode="auto">
          <a:xfrm>
            <a:off x="0" y="4653136"/>
            <a:ext cx="2709455" cy="1821160"/>
          </a:xfrm>
          <a:prstGeom prst="rect">
            <a:avLst/>
          </a:prstGeom>
          <a:noFill/>
        </p:spPr>
      </p:pic>
      <p:pic>
        <p:nvPicPr>
          <p:cNvPr id="78858" name="Picture 10" descr="http://www.geographylwc.org.uk/GCSE/Year5/5coast/Beach%20rebuilding%20Swanage%20Dec%202005%20new/DSCF14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437112"/>
            <a:ext cx="2712300" cy="20342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Gabions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8529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Groyne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16216" y="6488668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Beach replenishment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299695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Sea wall</a:t>
            </a:r>
            <a:endParaRPr lang="en-GB" dirty="0"/>
          </a:p>
        </p:txBody>
      </p:sp>
      <p:pic>
        <p:nvPicPr>
          <p:cNvPr id="78860" name="Picture 12" descr="http://s0.geograph.org.uk/geophotos/01/90/85/1908585_356eda4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836712"/>
            <a:ext cx="2893717" cy="19442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19872" y="27809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Rip rap / rock armour </a:t>
            </a:r>
            <a:endParaRPr lang="en-GB" dirty="0"/>
          </a:p>
        </p:txBody>
      </p:sp>
      <p:pic>
        <p:nvPicPr>
          <p:cNvPr id="78862" name="Picture 14" descr="http://blackpoolsixthasgeography.pbworks.com/f/revetme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365104"/>
            <a:ext cx="2808312" cy="210623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275856" y="64886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Revetments</a:t>
            </a:r>
            <a:endParaRPr lang="en-GB" dirty="0"/>
          </a:p>
        </p:txBody>
      </p:sp>
      <p:pic>
        <p:nvPicPr>
          <p:cNvPr id="78864" name="Picture 16" descr="http://s0.geograph.org.uk/geophotos/02/39/66/2396680_2bcceec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2852936"/>
            <a:ext cx="2400201" cy="180015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03848" y="357301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nothing</a:t>
            </a:r>
            <a:endParaRPr lang="en-GB" dirty="0"/>
          </a:p>
        </p:txBody>
      </p:sp>
      <p:sp>
        <p:nvSpPr>
          <p:cNvPr id="19" name="Right Arrow 18"/>
          <p:cNvSpPr/>
          <p:nvPr/>
        </p:nvSpPr>
        <p:spPr>
          <a:xfrm rot="19405821">
            <a:off x="237478" y="2479593"/>
            <a:ext cx="1017767" cy="289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2606247">
            <a:off x="4125910" y="2407586"/>
            <a:ext cx="1017767" cy="289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2983812">
            <a:off x="6286712" y="2550627"/>
            <a:ext cx="1017767" cy="289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5912850">
            <a:off x="-142839" y="5891824"/>
            <a:ext cx="1017767" cy="289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9405821">
            <a:off x="3693863" y="6007985"/>
            <a:ext cx="1017767" cy="289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6200000">
            <a:off x="7163920" y="5877640"/>
            <a:ext cx="1000200" cy="2793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1331640" y="3645024"/>
            <a:ext cx="1944217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Task:</a:t>
            </a:r>
          </a:p>
          <a:p>
            <a:pPr algn="ctr"/>
            <a:r>
              <a:rPr lang="en-GB" sz="2000" dirty="0" smtClean="0"/>
              <a:t>Complete the table about the different methods of coastal defence.  Pages 84-87 will assist.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3528" y="1539632"/>
          <a:ext cx="8568952" cy="508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1296144"/>
                <a:gridCol w="1800200"/>
                <a:gridCol w="720080"/>
                <a:gridCol w="864096"/>
                <a:gridCol w="1296144"/>
                <a:gridCol w="1584176"/>
              </a:tblGrid>
              <a:tr h="617211">
                <a:tc>
                  <a:txBody>
                    <a:bodyPr/>
                    <a:lstStyle/>
                    <a:p>
                      <a:r>
                        <a:rPr lang="en-GB" dirty="0" smtClean="0"/>
                        <a:t>Defence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How does it work?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Hard /soft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en-GB" dirty="0" smtClean="0"/>
                        <a:t>Sea wall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 large concrete wall built along the coastline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</a:t>
                      </a:r>
                      <a:r>
                        <a:rPr lang="en-GB" baseline="0" dirty="0" smtClean="0"/>
                        <a:t> waves hit the hard concrete not the soft material on the coast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£2000 per m.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Will</a:t>
                      </a:r>
                      <a:r>
                        <a:rPr lang="en-GB" baseline="0" dirty="0" smtClean="0"/>
                        <a:t> stop virtually all erosion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Expensive to build</a:t>
                      </a:r>
                      <a:endParaRPr lang="en-GB" dirty="0"/>
                    </a:p>
                  </a:txBody>
                  <a:tcPr/>
                </a:tc>
              </a:tr>
              <a:tr h="489168">
                <a:tc>
                  <a:txBody>
                    <a:bodyPr/>
                    <a:lstStyle/>
                    <a:p>
                      <a:r>
                        <a:rPr lang="en-GB" dirty="0" smtClean="0"/>
                        <a:t>Groyne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/>
                        <a:t>Rip / rap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dirty="0" smtClean="0"/>
                        <a:t>Gabions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2312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Revetments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 smtClean="0"/>
                        <a:t>Beach replenishment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Do nothing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Which direction is longshore drift moving material in this photo?  How do you know?   </a:t>
            </a:r>
            <a:br>
              <a:rPr lang="en-GB" sz="2400" dirty="0" smtClean="0"/>
            </a:br>
            <a:r>
              <a:rPr lang="en-GB" sz="2400" dirty="0" smtClean="0"/>
              <a:t>What </a:t>
            </a:r>
            <a:r>
              <a:rPr lang="en-GB" sz="2400" dirty="0"/>
              <a:t>problems occur when you </a:t>
            </a:r>
            <a:r>
              <a:rPr lang="en-GB" sz="2400" dirty="0" smtClean="0"/>
              <a:t>restrict </a:t>
            </a:r>
            <a:r>
              <a:rPr lang="en-GB" sz="2400" dirty="0"/>
              <a:t>longshore drift?</a:t>
            </a:r>
            <a:endParaRPr lang="en-US" sz="2400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http://www.georesources.co.uk/coastman.htm</a:t>
            </a:r>
            <a:endParaRPr lang="en-US"/>
          </a:p>
          <a:p>
            <a:endParaRPr lang="en-US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84313"/>
            <a:ext cx="80645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799</Words>
  <Application>Microsoft Office PowerPoint</Application>
  <PresentationFormat>On-screen Show (4:3)</PresentationFormat>
  <Paragraphs>139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Managing coastal erosion </vt:lpstr>
      <vt:lpstr>  Homework from last lesson.</vt:lpstr>
      <vt:lpstr>Sizeable portrait</vt:lpstr>
      <vt:lpstr>Coming up</vt:lpstr>
      <vt:lpstr>Vocabulary</vt:lpstr>
      <vt:lpstr>How can coastal erosion be managed?</vt:lpstr>
      <vt:lpstr>Coastal management strategies. Funding for most strategies comes from the local council</vt:lpstr>
      <vt:lpstr>Slide 8</vt:lpstr>
      <vt:lpstr>Which direction is longshore drift moving material in this photo?  How do you know?    What problems occur when you restrict longshore drift?</vt:lpstr>
      <vt:lpstr>Slide 10</vt:lpstr>
      <vt:lpstr>Slide 11</vt:lpstr>
      <vt:lpstr>Slide 12</vt:lpstr>
      <vt:lpstr>Slide 13</vt:lpstr>
      <vt:lpstr>Slide 14</vt:lpstr>
    </vt:vector>
  </TitlesOfParts>
  <Company>Authorised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processes cause beaches to form in Bays? </dc:title>
  <dc:creator>Les Lamb</dc:creator>
  <cp:lastModifiedBy>AWEBB</cp:lastModifiedBy>
  <cp:revision>122</cp:revision>
  <dcterms:created xsi:type="dcterms:W3CDTF">2007-04-05T12:50:03Z</dcterms:created>
  <dcterms:modified xsi:type="dcterms:W3CDTF">2012-04-17T11:09:03Z</dcterms:modified>
</cp:coreProperties>
</file>