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313" r:id="rId3"/>
    <p:sldId id="272" r:id="rId4"/>
    <p:sldId id="299" r:id="rId5"/>
    <p:sldId id="270" r:id="rId6"/>
    <p:sldId id="301" r:id="rId7"/>
    <p:sldId id="278" r:id="rId8"/>
    <p:sldId id="303" r:id="rId9"/>
    <p:sldId id="304" r:id="rId10"/>
    <p:sldId id="305" r:id="rId11"/>
    <p:sldId id="306" r:id="rId12"/>
    <p:sldId id="307" r:id="rId13"/>
    <p:sldId id="310" r:id="rId14"/>
    <p:sldId id="308" r:id="rId15"/>
    <p:sldId id="311" r:id="rId16"/>
    <p:sldId id="312" r:id="rId17"/>
    <p:sldId id="298" r:id="rId18"/>
    <p:sldId id="31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93" autoAdjust="0"/>
  </p:normalViewPr>
  <p:slideViewPr>
    <p:cSldViewPr>
      <p:cViewPr varScale="1">
        <p:scale>
          <a:sx n="87" d="100"/>
          <a:sy n="87" d="100"/>
        </p:scale>
        <p:origin x="-97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2B07D-B65D-4528-A01D-49C2BE3C3742}"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DD27CFD7-1B16-4108-B0A6-34059520D218}">
      <dgm:prSet phldrT="[Text]"/>
      <dgm:spPr/>
      <dgm:t>
        <a:bodyPr/>
        <a:lstStyle/>
        <a:p>
          <a:r>
            <a:rPr lang="en-GB" dirty="0" smtClean="0"/>
            <a:t>Oil</a:t>
          </a:r>
          <a:endParaRPr lang="en-GB" dirty="0"/>
        </a:p>
      </dgm:t>
    </dgm:pt>
    <dgm:pt modelId="{8D0A8BD4-4A47-44DB-BB6C-13D7C4621AC1}" type="parTrans" cxnId="{AEF31C8D-2B42-4EAB-838D-4A50DB808F81}">
      <dgm:prSet/>
      <dgm:spPr/>
      <dgm:t>
        <a:bodyPr/>
        <a:lstStyle/>
        <a:p>
          <a:endParaRPr lang="en-GB"/>
        </a:p>
      </dgm:t>
    </dgm:pt>
    <dgm:pt modelId="{D9EBB20A-AA0A-4AA6-9BB8-EB1EA1226423}" type="sibTrans" cxnId="{AEF31C8D-2B42-4EAB-838D-4A50DB808F81}">
      <dgm:prSet/>
      <dgm:spPr/>
      <dgm:t>
        <a:bodyPr/>
        <a:lstStyle/>
        <a:p>
          <a:endParaRPr lang="en-GB"/>
        </a:p>
      </dgm:t>
    </dgm:pt>
    <dgm:pt modelId="{1CC275A0-45F7-4CBC-973D-F848D9F445EC}">
      <dgm:prSet phldrT="[Text]"/>
      <dgm:spPr/>
      <dgm:t>
        <a:bodyPr/>
        <a:lstStyle/>
        <a:p>
          <a:r>
            <a:rPr lang="en-GB" dirty="0" smtClean="0"/>
            <a:t>Increased demand</a:t>
          </a:r>
          <a:endParaRPr lang="en-GB" dirty="0"/>
        </a:p>
      </dgm:t>
    </dgm:pt>
    <dgm:pt modelId="{2164E310-D7CB-4869-BF10-0E93A7E2DC50}" type="parTrans" cxnId="{4224CC79-54A8-4D61-AAE8-AB6B13B8D7EF}">
      <dgm:prSet/>
      <dgm:spPr/>
      <dgm:t>
        <a:bodyPr/>
        <a:lstStyle/>
        <a:p>
          <a:endParaRPr lang="en-GB"/>
        </a:p>
      </dgm:t>
    </dgm:pt>
    <dgm:pt modelId="{C6641FAD-0245-4587-A490-FA55ED8C6499}" type="sibTrans" cxnId="{4224CC79-54A8-4D61-AAE8-AB6B13B8D7EF}">
      <dgm:prSet/>
      <dgm:spPr/>
      <dgm:t>
        <a:bodyPr/>
        <a:lstStyle/>
        <a:p>
          <a:endParaRPr lang="en-GB"/>
        </a:p>
      </dgm:t>
    </dgm:pt>
    <dgm:pt modelId="{D5FBEB5E-DAB7-415F-AFFE-840080A12565}">
      <dgm:prSet phldrT="[Text]"/>
      <dgm:spPr/>
      <dgm:t>
        <a:bodyPr/>
        <a:lstStyle/>
        <a:p>
          <a:r>
            <a:rPr lang="en-GB" dirty="0" smtClean="0"/>
            <a:t>Environmental cost</a:t>
          </a:r>
          <a:endParaRPr lang="en-GB" dirty="0"/>
        </a:p>
      </dgm:t>
    </dgm:pt>
    <dgm:pt modelId="{75540BA9-BFE0-4C1F-90B9-D965060E8823}" type="parTrans" cxnId="{92A76C90-40C9-45A6-AC3D-36E2F944DDF6}">
      <dgm:prSet/>
      <dgm:spPr/>
      <dgm:t>
        <a:bodyPr/>
        <a:lstStyle/>
        <a:p>
          <a:endParaRPr lang="en-GB"/>
        </a:p>
      </dgm:t>
    </dgm:pt>
    <dgm:pt modelId="{0E178D0D-D61F-4D39-88D9-324396DB7186}" type="sibTrans" cxnId="{92A76C90-40C9-45A6-AC3D-36E2F944DDF6}">
      <dgm:prSet/>
      <dgm:spPr/>
      <dgm:t>
        <a:bodyPr/>
        <a:lstStyle/>
        <a:p>
          <a:endParaRPr lang="en-GB"/>
        </a:p>
      </dgm:t>
    </dgm:pt>
    <dgm:pt modelId="{EABF5E57-C003-4041-B4BF-15493AD08EC1}">
      <dgm:prSet phldrT="[Text]"/>
      <dgm:spPr/>
      <dgm:t>
        <a:bodyPr/>
        <a:lstStyle/>
        <a:p>
          <a:r>
            <a:rPr lang="en-GB" dirty="0" smtClean="0"/>
            <a:t>Dwindling supplies</a:t>
          </a:r>
          <a:endParaRPr lang="en-GB" dirty="0"/>
        </a:p>
      </dgm:t>
    </dgm:pt>
    <dgm:pt modelId="{CBBFD0E6-09A4-491D-BB4D-6A493BA869C4}" type="parTrans" cxnId="{60019E82-387C-442F-BC22-535DB2B35D3A}">
      <dgm:prSet/>
      <dgm:spPr/>
      <dgm:t>
        <a:bodyPr/>
        <a:lstStyle/>
        <a:p>
          <a:endParaRPr lang="en-GB"/>
        </a:p>
      </dgm:t>
    </dgm:pt>
    <dgm:pt modelId="{793B2FAC-C544-4630-A493-742221041A03}" type="sibTrans" cxnId="{60019E82-387C-442F-BC22-535DB2B35D3A}">
      <dgm:prSet/>
      <dgm:spPr/>
      <dgm:t>
        <a:bodyPr/>
        <a:lstStyle/>
        <a:p>
          <a:endParaRPr lang="en-GB"/>
        </a:p>
      </dgm:t>
    </dgm:pt>
    <dgm:pt modelId="{70481D50-7F54-4787-9E93-AAB6DF98F4BF}" type="pres">
      <dgm:prSet presAssocID="{67D2B07D-B65D-4528-A01D-49C2BE3C3742}" presName="Name0" presStyleCnt="0">
        <dgm:presLayoutVars>
          <dgm:chMax val="1"/>
          <dgm:chPref val="1"/>
          <dgm:dir/>
          <dgm:animOne val="branch"/>
          <dgm:animLvl val="lvl"/>
        </dgm:presLayoutVars>
      </dgm:prSet>
      <dgm:spPr/>
      <dgm:t>
        <a:bodyPr/>
        <a:lstStyle/>
        <a:p>
          <a:endParaRPr lang="en-GB"/>
        </a:p>
      </dgm:t>
    </dgm:pt>
    <dgm:pt modelId="{6131B1F5-ADB8-4CC3-9677-926A41A4C24A}" type="pres">
      <dgm:prSet presAssocID="{DD27CFD7-1B16-4108-B0A6-34059520D218}" presName="singleCycle" presStyleCnt="0"/>
      <dgm:spPr/>
    </dgm:pt>
    <dgm:pt modelId="{F9ABE609-40FE-45DA-8A1B-F279449767B1}" type="pres">
      <dgm:prSet presAssocID="{DD27CFD7-1B16-4108-B0A6-34059520D218}" presName="singleCenter" presStyleLbl="node1" presStyleIdx="0" presStyleCnt="4">
        <dgm:presLayoutVars>
          <dgm:chMax val="7"/>
          <dgm:chPref val="7"/>
        </dgm:presLayoutVars>
      </dgm:prSet>
      <dgm:spPr/>
      <dgm:t>
        <a:bodyPr/>
        <a:lstStyle/>
        <a:p>
          <a:endParaRPr lang="en-GB"/>
        </a:p>
      </dgm:t>
    </dgm:pt>
    <dgm:pt modelId="{415DE048-E4D5-4034-9D14-DE4F106CB2F7}" type="pres">
      <dgm:prSet presAssocID="{2164E310-D7CB-4869-BF10-0E93A7E2DC50}" presName="Name56" presStyleLbl="parChTrans1D2" presStyleIdx="0" presStyleCnt="3"/>
      <dgm:spPr/>
      <dgm:t>
        <a:bodyPr/>
        <a:lstStyle/>
        <a:p>
          <a:endParaRPr lang="en-GB"/>
        </a:p>
      </dgm:t>
    </dgm:pt>
    <dgm:pt modelId="{537DDF96-C7EE-454A-B76F-ABEAC2D884A8}" type="pres">
      <dgm:prSet presAssocID="{1CC275A0-45F7-4CBC-973D-F848D9F445EC}" presName="text0" presStyleLbl="node1" presStyleIdx="1" presStyleCnt="4">
        <dgm:presLayoutVars>
          <dgm:bulletEnabled val="1"/>
        </dgm:presLayoutVars>
      </dgm:prSet>
      <dgm:spPr/>
      <dgm:t>
        <a:bodyPr/>
        <a:lstStyle/>
        <a:p>
          <a:endParaRPr lang="en-GB"/>
        </a:p>
      </dgm:t>
    </dgm:pt>
    <dgm:pt modelId="{915689EB-2FF6-4807-AA2F-86683DDA0C4C}" type="pres">
      <dgm:prSet presAssocID="{75540BA9-BFE0-4C1F-90B9-D965060E8823}" presName="Name56" presStyleLbl="parChTrans1D2" presStyleIdx="1" presStyleCnt="3"/>
      <dgm:spPr/>
      <dgm:t>
        <a:bodyPr/>
        <a:lstStyle/>
        <a:p>
          <a:endParaRPr lang="en-GB"/>
        </a:p>
      </dgm:t>
    </dgm:pt>
    <dgm:pt modelId="{EF23B73E-1254-4DDF-9C6A-C83C5D7E4482}" type="pres">
      <dgm:prSet presAssocID="{D5FBEB5E-DAB7-415F-AFFE-840080A12565}" presName="text0" presStyleLbl="node1" presStyleIdx="2" presStyleCnt="4">
        <dgm:presLayoutVars>
          <dgm:bulletEnabled val="1"/>
        </dgm:presLayoutVars>
      </dgm:prSet>
      <dgm:spPr/>
      <dgm:t>
        <a:bodyPr/>
        <a:lstStyle/>
        <a:p>
          <a:endParaRPr lang="en-GB"/>
        </a:p>
      </dgm:t>
    </dgm:pt>
    <dgm:pt modelId="{F90DD9A4-E8C1-4447-9C86-5A1DF035572F}" type="pres">
      <dgm:prSet presAssocID="{CBBFD0E6-09A4-491D-BB4D-6A493BA869C4}" presName="Name56" presStyleLbl="parChTrans1D2" presStyleIdx="2" presStyleCnt="3"/>
      <dgm:spPr/>
      <dgm:t>
        <a:bodyPr/>
        <a:lstStyle/>
        <a:p>
          <a:endParaRPr lang="en-GB"/>
        </a:p>
      </dgm:t>
    </dgm:pt>
    <dgm:pt modelId="{B4FD82F3-34AF-489F-9711-E36925868289}" type="pres">
      <dgm:prSet presAssocID="{EABF5E57-C003-4041-B4BF-15493AD08EC1}" presName="text0" presStyleLbl="node1" presStyleIdx="3" presStyleCnt="4">
        <dgm:presLayoutVars>
          <dgm:bulletEnabled val="1"/>
        </dgm:presLayoutVars>
      </dgm:prSet>
      <dgm:spPr/>
      <dgm:t>
        <a:bodyPr/>
        <a:lstStyle/>
        <a:p>
          <a:endParaRPr lang="en-GB"/>
        </a:p>
      </dgm:t>
    </dgm:pt>
  </dgm:ptLst>
  <dgm:cxnLst>
    <dgm:cxn modelId="{807DE076-F5F8-4E6F-9E12-39DC29FA27C6}" type="presOf" srcId="{75540BA9-BFE0-4C1F-90B9-D965060E8823}" destId="{915689EB-2FF6-4807-AA2F-86683DDA0C4C}" srcOrd="0" destOrd="0" presId="urn:microsoft.com/office/officeart/2008/layout/RadialCluster"/>
    <dgm:cxn modelId="{AEF31C8D-2B42-4EAB-838D-4A50DB808F81}" srcId="{67D2B07D-B65D-4528-A01D-49C2BE3C3742}" destId="{DD27CFD7-1B16-4108-B0A6-34059520D218}" srcOrd="0" destOrd="0" parTransId="{8D0A8BD4-4A47-44DB-BB6C-13D7C4621AC1}" sibTransId="{D9EBB20A-AA0A-4AA6-9BB8-EB1EA1226423}"/>
    <dgm:cxn modelId="{EB4ABF2C-D6AD-4DCE-BFA1-DF2DBE6DA796}" type="presOf" srcId="{1CC275A0-45F7-4CBC-973D-F848D9F445EC}" destId="{537DDF96-C7EE-454A-B76F-ABEAC2D884A8}" srcOrd="0" destOrd="0" presId="urn:microsoft.com/office/officeart/2008/layout/RadialCluster"/>
    <dgm:cxn modelId="{C80924BD-29C3-4D56-91D5-C48EE25048B5}" type="presOf" srcId="{2164E310-D7CB-4869-BF10-0E93A7E2DC50}" destId="{415DE048-E4D5-4034-9D14-DE4F106CB2F7}" srcOrd="0" destOrd="0" presId="urn:microsoft.com/office/officeart/2008/layout/RadialCluster"/>
    <dgm:cxn modelId="{4224CC79-54A8-4D61-AAE8-AB6B13B8D7EF}" srcId="{DD27CFD7-1B16-4108-B0A6-34059520D218}" destId="{1CC275A0-45F7-4CBC-973D-F848D9F445EC}" srcOrd="0" destOrd="0" parTransId="{2164E310-D7CB-4869-BF10-0E93A7E2DC50}" sibTransId="{C6641FAD-0245-4587-A490-FA55ED8C6499}"/>
    <dgm:cxn modelId="{92A76C90-40C9-45A6-AC3D-36E2F944DDF6}" srcId="{DD27CFD7-1B16-4108-B0A6-34059520D218}" destId="{D5FBEB5E-DAB7-415F-AFFE-840080A12565}" srcOrd="1" destOrd="0" parTransId="{75540BA9-BFE0-4C1F-90B9-D965060E8823}" sibTransId="{0E178D0D-D61F-4D39-88D9-324396DB7186}"/>
    <dgm:cxn modelId="{21C31B81-093B-4D51-B3B4-D0BF40AA04FC}" type="presOf" srcId="{DD27CFD7-1B16-4108-B0A6-34059520D218}" destId="{F9ABE609-40FE-45DA-8A1B-F279449767B1}" srcOrd="0" destOrd="0" presId="urn:microsoft.com/office/officeart/2008/layout/RadialCluster"/>
    <dgm:cxn modelId="{33D1C9B2-14D4-45DD-BBED-72D0AC675EE8}" type="presOf" srcId="{67D2B07D-B65D-4528-A01D-49C2BE3C3742}" destId="{70481D50-7F54-4787-9E93-AAB6DF98F4BF}" srcOrd="0" destOrd="0" presId="urn:microsoft.com/office/officeart/2008/layout/RadialCluster"/>
    <dgm:cxn modelId="{CBA044A7-0871-466A-95C4-834801D49C3A}" type="presOf" srcId="{EABF5E57-C003-4041-B4BF-15493AD08EC1}" destId="{B4FD82F3-34AF-489F-9711-E36925868289}" srcOrd="0" destOrd="0" presId="urn:microsoft.com/office/officeart/2008/layout/RadialCluster"/>
    <dgm:cxn modelId="{F1524CC7-E934-4797-B463-7EDB9BDAC523}" type="presOf" srcId="{D5FBEB5E-DAB7-415F-AFFE-840080A12565}" destId="{EF23B73E-1254-4DDF-9C6A-C83C5D7E4482}" srcOrd="0" destOrd="0" presId="urn:microsoft.com/office/officeart/2008/layout/RadialCluster"/>
    <dgm:cxn modelId="{60019E82-387C-442F-BC22-535DB2B35D3A}" srcId="{DD27CFD7-1B16-4108-B0A6-34059520D218}" destId="{EABF5E57-C003-4041-B4BF-15493AD08EC1}" srcOrd="2" destOrd="0" parTransId="{CBBFD0E6-09A4-491D-BB4D-6A493BA869C4}" sibTransId="{793B2FAC-C544-4630-A493-742221041A03}"/>
    <dgm:cxn modelId="{560048E4-CFA4-4990-B864-C5876A408E27}" type="presOf" srcId="{CBBFD0E6-09A4-491D-BB4D-6A493BA869C4}" destId="{F90DD9A4-E8C1-4447-9C86-5A1DF035572F}" srcOrd="0" destOrd="0" presId="urn:microsoft.com/office/officeart/2008/layout/RadialCluster"/>
    <dgm:cxn modelId="{62CB46BB-9707-4996-BC79-73A2D1996596}" type="presParOf" srcId="{70481D50-7F54-4787-9E93-AAB6DF98F4BF}" destId="{6131B1F5-ADB8-4CC3-9677-926A41A4C24A}" srcOrd="0" destOrd="0" presId="urn:microsoft.com/office/officeart/2008/layout/RadialCluster"/>
    <dgm:cxn modelId="{D3227D07-7FFD-4415-9B92-8861D51C8002}" type="presParOf" srcId="{6131B1F5-ADB8-4CC3-9677-926A41A4C24A}" destId="{F9ABE609-40FE-45DA-8A1B-F279449767B1}" srcOrd="0" destOrd="0" presId="urn:microsoft.com/office/officeart/2008/layout/RadialCluster"/>
    <dgm:cxn modelId="{E3A7F9CF-7339-4709-BDF4-8B2E1449F3EA}" type="presParOf" srcId="{6131B1F5-ADB8-4CC3-9677-926A41A4C24A}" destId="{415DE048-E4D5-4034-9D14-DE4F106CB2F7}" srcOrd="1" destOrd="0" presId="urn:microsoft.com/office/officeart/2008/layout/RadialCluster"/>
    <dgm:cxn modelId="{6436EFF6-AAFB-4DB3-9F87-3FBC78F8C23C}" type="presParOf" srcId="{6131B1F5-ADB8-4CC3-9677-926A41A4C24A}" destId="{537DDF96-C7EE-454A-B76F-ABEAC2D884A8}" srcOrd="2" destOrd="0" presId="urn:microsoft.com/office/officeart/2008/layout/RadialCluster"/>
    <dgm:cxn modelId="{2FF429C6-1822-4C24-B70F-659E2149FE05}" type="presParOf" srcId="{6131B1F5-ADB8-4CC3-9677-926A41A4C24A}" destId="{915689EB-2FF6-4807-AA2F-86683DDA0C4C}" srcOrd="3" destOrd="0" presId="urn:microsoft.com/office/officeart/2008/layout/RadialCluster"/>
    <dgm:cxn modelId="{125D79F8-3D04-40E7-8296-6E06AAC21114}" type="presParOf" srcId="{6131B1F5-ADB8-4CC3-9677-926A41A4C24A}" destId="{EF23B73E-1254-4DDF-9C6A-C83C5D7E4482}" srcOrd="4" destOrd="0" presId="urn:microsoft.com/office/officeart/2008/layout/RadialCluster"/>
    <dgm:cxn modelId="{2F348384-77BC-4DF2-8F25-EA8D7DE5EA5A}" type="presParOf" srcId="{6131B1F5-ADB8-4CC3-9677-926A41A4C24A}" destId="{F90DD9A4-E8C1-4447-9C86-5A1DF035572F}" srcOrd="5" destOrd="0" presId="urn:microsoft.com/office/officeart/2008/layout/RadialCluster"/>
    <dgm:cxn modelId="{156D8244-D043-4E41-9306-B5AAA51D73B3}" type="presParOf" srcId="{6131B1F5-ADB8-4CC3-9677-926A41A4C24A}" destId="{B4FD82F3-34AF-489F-9711-E3692586828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BE609-40FE-45DA-8A1B-F279449767B1}">
      <dsp:nvSpPr>
        <dsp:cNvPr id="0" name=""/>
        <dsp:cNvSpPr/>
      </dsp:nvSpPr>
      <dsp:spPr>
        <a:xfrm>
          <a:off x="2438399" y="1890712"/>
          <a:ext cx="1219200" cy="1219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GB" sz="3600" kern="1200" dirty="0" smtClean="0"/>
            <a:t>Oil</a:t>
          </a:r>
          <a:endParaRPr lang="en-GB" sz="3600" kern="1200" dirty="0"/>
        </a:p>
      </dsp:txBody>
      <dsp:txXfrm>
        <a:off x="2497915" y="1950228"/>
        <a:ext cx="1100168" cy="1100168"/>
      </dsp:txXfrm>
    </dsp:sp>
    <dsp:sp modelId="{415DE048-E4D5-4034-9D14-DE4F106CB2F7}">
      <dsp:nvSpPr>
        <dsp:cNvPr id="0" name=""/>
        <dsp:cNvSpPr/>
      </dsp:nvSpPr>
      <dsp:spPr>
        <a:xfrm rot="16200000">
          <a:off x="2620390" y="1463103"/>
          <a:ext cx="855217" cy="0"/>
        </a:xfrm>
        <a:custGeom>
          <a:avLst/>
          <a:gdLst/>
          <a:ahLst/>
          <a:cxnLst/>
          <a:rect l="0" t="0" r="0" b="0"/>
          <a:pathLst>
            <a:path>
              <a:moveTo>
                <a:pt x="0" y="0"/>
              </a:moveTo>
              <a:lnTo>
                <a:pt x="8552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DDF96-C7EE-454A-B76F-ABEAC2D884A8}">
      <dsp:nvSpPr>
        <dsp:cNvPr id="0" name=""/>
        <dsp:cNvSpPr/>
      </dsp:nvSpPr>
      <dsp:spPr>
        <a:xfrm>
          <a:off x="2639567" y="218630"/>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GB" sz="1100" kern="1200" dirty="0" smtClean="0"/>
            <a:t>Increased demand</a:t>
          </a:r>
          <a:endParaRPr lang="en-GB" sz="1100" kern="1200" dirty="0"/>
        </a:p>
      </dsp:txBody>
      <dsp:txXfrm>
        <a:off x="2679443" y="258506"/>
        <a:ext cx="737112" cy="737112"/>
      </dsp:txXfrm>
    </dsp:sp>
    <dsp:sp modelId="{915689EB-2FF6-4807-AA2F-86683DDA0C4C}">
      <dsp:nvSpPr>
        <dsp:cNvPr id="0" name=""/>
        <dsp:cNvSpPr/>
      </dsp:nvSpPr>
      <dsp:spPr>
        <a:xfrm rot="1800000">
          <a:off x="3610861" y="3026697"/>
          <a:ext cx="697727" cy="0"/>
        </a:xfrm>
        <a:custGeom>
          <a:avLst/>
          <a:gdLst/>
          <a:ahLst/>
          <a:cxnLst/>
          <a:rect l="0" t="0" r="0" b="0"/>
          <a:pathLst>
            <a:path>
              <a:moveTo>
                <a:pt x="0" y="0"/>
              </a:moveTo>
              <a:lnTo>
                <a:pt x="6977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3B73E-1254-4DDF-9C6A-C83C5D7E4482}">
      <dsp:nvSpPr>
        <dsp:cNvPr id="0" name=""/>
        <dsp:cNvSpPr/>
      </dsp:nvSpPr>
      <dsp:spPr>
        <a:xfrm>
          <a:off x="4261850" y="3028505"/>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GB" sz="800" kern="1200" dirty="0" smtClean="0"/>
            <a:t>Environmental cost</a:t>
          </a:r>
          <a:endParaRPr lang="en-GB" sz="800" kern="1200" dirty="0"/>
        </a:p>
      </dsp:txBody>
      <dsp:txXfrm>
        <a:off x="4301726" y="3068381"/>
        <a:ext cx="737112" cy="737112"/>
      </dsp:txXfrm>
    </dsp:sp>
    <dsp:sp modelId="{F90DD9A4-E8C1-4447-9C86-5A1DF035572F}">
      <dsp:nvSpPr>
        <dsp:cNvPr id="0" name=""/>
        <dsp:cNvSpPr/>
      </dsp:nvSpPr>
      <dsp:spPr>
        <a:xfrm rot="9000000">
          <a:off x="1787411" y="3026697"/>
          <a:ext cx="697727" cy="0"/>
        </a:xfrm>
        <a:custGeom>
          <a:avLst/>
          <a:gdLst/>
          <a:ahLst/>
          <a:cxnLst/>
          <a:rect l="0" t="0" r="0" b="0"/>
          <a:pathLst>
            <a:path>
              <a:moveTo>
                <a:pt x="0" y="0"/>
              </a:moveTo>
              <a:lnTo>
                <a:pt x="6977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D82F3-34AF-489F-9711-E36925868289}">
      <dsp:nvSpPr>
        <dsp:cNvPr id="0" name=""/>
        <dsp:cNvSpPr/>
      </dsp:nvSpPr>
      <dsp:spPr>
        <a:xfrm>
          <a:off x="1017285" y="3028505"/>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GB" sz="1200" kern="1200" dirty="0" smtClean="0"/>
            <a:t>Dwindling supplies</a:t>
          </a:r>
          <a:endParaRPr lang="en-GB" sz="1200" kern="1200" dirty="0"/>
        </a:p>
      </dsp:txBody>
      <dsp:txXfrm>
        <a:off x="1057161" y="3068381"/>
        <a:ext cx="737112" cy="73711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55DB1-E488-40B5-90D7-8F1A4620989C}" type="datetimeFigureOut">
              <a:rPr lang="en-GB" smtClean="0"/>
              <a:pPr/>
              <a:t>28/01/2013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3F6B7-03B2-428E-BED8-C84CD1E7AB2B}" type="slidenum">
              <a:rPr lang="en-GB" smtClean="0"/>
              <a:pPr/>
              <a:t>‹#›</a:t>
            </a:fld>
            <a:endParaRPr lang="en-GB"/>
          </a:p>
        </p:txBody>
      </p:sp>
    </p:spTree>
    <p:extLst>
      <p:ext uri="{BB962C8B-B14F-4D97-AF65-F5344CB8AC3E}">
        <p14:creationId xmlns:p14="http://schemas.microsoft.com/office/powerpoint/2010/main" val="288910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2C747A-7323-42C1-97DC-A5B8AE07BCF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3EB5A4-3D59-47C0-A86D-F608F715003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951D25-DC6C-42E9-9103-FC33C8211D7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0D51EA0-E31D-414D-96F9-B9EC8D41F9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F0C570-0FF9-485A-B351-CC0EE22060B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D17BAF-D14C-4A16-B282-81EF13492F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EBD96E-72AC-429C-83F3-853B6E7C46A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1ADCF66-186F-43C8-990B-C616216619B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AFE310-999C-49D7-BCB8-EA4379F373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BA7BDD-F828-4ABD-ABD3-3B36A1A1FB5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E8A0A2-7D45-42D9-9055-508D0DE8303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BF84C7-B80E-4E88-85A8-56FE363CC4A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chemeClr val="bg1">
              <a:alpha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solidFill>
            <a:schemeClr val="bg1">
              <a:alpha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74A4CC-E2C1-4B93-8A53-1CA472055B17}" type="slidenum">
              <a:rPr lang="en-US"/>
              <a:pPr/>
              <a:t>‹#›</a:t>
            </a:fld>
            <a:endParaRPr lang="en-US"/>
          </a:p>
        </p:txBody>
      </p:sp>
      <p:pic>
        <p:nvPicPr>
          <p:cNvPr id="1033" name="Picture 9" descr="2856616049_656360e142_b"/>
          <p:cNvPicPr>
            <a:picLocks noChangeAspect="1" noChangeArrowheads="1"/>
          </p:cNvPicPr>
          <p:nvPr userDrawn="1"/>
        </p:nvPicPr>
        <p:blipFill>
          <a:blip r:embed="rId14" cstate="print"/>
          <a:srcRect/>
          <a:stretch>
            <a:fillRect/>
          </a:stretch>
        </p:blipFill>
        <p:spPr bwMode="auto">
          <a:xfrm>
            <a:off x="-177800" y="-171450"/>
            <a:ext cx="9358313" cy="70294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omic Sans MS" pitchFamily="66" charset="0"/>
        </a:defRPr>
      </a:lvl2pPr>
      <a:lvl3pPr algn="ctr" rtl="0" fontAlgn="base">
        <a:spcBef>
          <a:spcPct val="0"/>
        </a:spcBef>
        <a:spcAft>
          <a:spcPct val="0"/>
        </a:spcAft>
        <a:defRPr sz="4400">
          <a:solidFill>
            <a:schemeClr val="tx2"/>
          </a:solidFill>
          <a:latin typeface="Comic Sans MS" pitchFamily="66" charset="0"/>
        </a:defRPr>
      </a:lvl3pPr>
      <a:lvl4pPr algn="ctr" rtl="0" fontAlgn="base">
        <a:spcBef>
          <a:spcPct val="0"/>
        </a:spcBef>
        <a:spcAft>
          <a:spcPct val="0"/>
        </a:spcAft>
        <a:defRPr sz="4400">
          <a:solidFill>
            <a:schemeClr val="tx2"/>
          </a:solidFill>
          <a:latin typeface="Comic Sans MS" pitchFamily="66" charset="0"/>
        </a:defRPr>
      </a:lvl4pPr>
      <a:lvl5pPr algn="ctr" rtl="0" fontAlgn="base">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hsgeography.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hyperlink" Target="http://chic-project.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choolsworld.tv/node/209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nergysavingtrust.org.uk/Take-action/Start-saving-money/Changing-your-habits-room-by-room" TargetMode="External"/><Relationship Id="rId2" Type="http://schemas.openxmlformats.org/officeDocument/2006/relationships/hyperlink" Target="http://www.fhsgeography.weebl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nergysavingtrust.org.uk/Take-action/Start-saving-money/Changing-your-habits-room-by-room" TargetMode="External"/><Relationship Id="rId2" Type="http://schemas.openxmlformats.org/officeDocument/2006/relationships/hyperlink" Target="http://www.fhsgeography.weebl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u="sng" dirty="0" smtClean="0"/>
              <a:t>What are the alternatives?</a:t>
            </a:r>
            <a:endParaRPr lang="en-GB" u="sng" dirty="0"/>
          </a:p>
        </p:txBody>
      </p:sp>
      <p:sp>
        <p:nvSpPr>
          <p:cNvPr id="3" name="Subtitle 2"/>
          <p:cNvSpPr>
            <a:spLocks noGrp="1"/>
          </p:cNvSpPr>
          <p:nvPr>
            <p:ph type="subTitle" idx="1"/>
          </p:nvPr>
        </p:nvSpPr>
        <p:spPr>
          <a:xfrm>
            <a:off x="395536" y="4725144"/>
            <a:ext cx="8352928" cy="1752600"/>
          </a:xfrm>
        </p:spPr>
        <p:txBody>
          <a:bodyPr/>
          <a:lstStyle/>
          <a:p>
            <a:r>
              <a:rPr lang="en-GB" dirty="0" smtClean="0"/>
              <a:t>Lesson 4</a:t>
            </a:r>
          </a:p>
          <a:p>
            <a:r>
              <a:rPr lang="en-GB" dirty="0" smtClean="0"/>
              <a:t>Visit again at </a:t>
            </a:r>
            <a:r>
              <a:rPr lang="en-GB" dirty="0" smtClean="0">
                <a:hlinkClick r:id="rId2"/>
              </a:rPr>
              <a:t>www.fhsgeography.weebly.com</a:t>
            </a:r>
            <a:endParaRPr lang="en-GB" dirty="0" smtClean="0"/>
          </a:p>
          <a:p>
            <a:fld id="{2A5088F7-2890-4ACF-B292-1190414A541A}" type="datetime2">
              <a:rPr lang="en-GB" smtClean="0"/>
              <a:pPr/>
              <a:t>Monday, 28 January 2013</a:t>
            </a:fld>
            <a:endParaRPr lang="en-GB" dirty="0"/>
          </a:p>
        </p:txBody>
      </p:sp>
      <p:pic>
        <p:nvPicPr>
          <p:cNvPr id="11266" name="Picture 2" descr="http://bandana12.files.wordpress.com/2011/05/over-population.jpg?w=535"/>
          <p:cNvPicPr>
            <a:picLocks noChangeAspect="1" noChangeArrowheads="1"/>
          </p:cNvPicPr>
          <p:nvPr/>
        </p:nvPicPr>
        <p:blipFill>
          <a:blip r:embed="rId3" cstate="print"/>
          <a:srcRect/>
          <a:stretch>
            <a:fillRect/>
          </a:stretch>
        </p:blipFill>
        <p:spPr bwMode="auto">
          <a:xfrm>
            <a:off x="2987824" y="1844824"/>
            <a:ext cx="2619375" cy="28194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alternatives to oil.</a:t>
            </a:r>
          </a:p>
        </p:txBody>
      </p:sp>
      <p:sp>
        <p:nvSpPr>
          <p:cNvPr id="3" name="Content Placeholder 2"/>
          <p:cNvSpPr>
            <a:spLocks noGrp="1"/>
          </p:cNvSpPr>
          <p:nvPr>
            <p:ph idx="1"/>
          </p:nvPr>
        </p:nvSpPr>
        <p:spPr>
          <a:xfrm>
            <a:off x="395536" y="2060848"/>
            <a:ext cx="8229600" cy="2548879"/>
          </a:xfrm>
        </p:spPr>
        <p:txBody>
          <a:bodyPr numCol="2"/>
          <a:lstStyle/>
          <a:p>
            <a:pPr marL="0" indent="0">
              <a:buNone/>
            </a:pPr>
            <a:r>
              <a:rPr lang="en-GB" dirty="0" smtClean="0"/>
              <a:t>Reduce means  </a:t>
            </a:r>
            <a:endParaRPr lang="en-GB" dirty="0"/>
          </a:p>
          <a:p>
            <a:pPr marL="0" indent="0">
              <a:buNone/>
            </a:pPr>
            <a:endParaRPr lang="en-GB" dirty="0" smtClean="0"/>
          </a:p>
          <a:p>
            <a:pPr marL="0" indent="0">
              <a:buNone/>
            </a:pPr>
            <a:endParaRPr lang="en-GB" dirty="0" smtClean="0"/>
          </a:p>
          <a:p>
            <a:pPr marL="0" indent="0">
              <a:buNone/>
            </a:pPr>
            <a:r>
              <a:rPr lang="en-GB" dirty="0" smtClean="0"/>
              <a:t>Alternative means</a:t>
            </a:r>
          </a:p>
          <a:p>
            <a:pPr marL="0" indent="0">
              <a:buNone/>
            </a:pPr>
            <a:r>
              <a:rPr lang="en-GB" dirty="0" smtClean="0"/>
              <a:t> using something instead of oil</a:t>
            </a:r>
          </a:p>
          <a:p>
            <a:pPr marL="0" indent="0">
              <a:buNone/>
            </a:pPr>
            <a:endParaRPr lang="en-GB" dirty="0" smtClean="0"/>
          </a:p>
          <a:p>
            <a:pPr marL="0" indent="0">
              <a:buNone/>
            </a:pPr>
            <a:r>
              <a:rPr lang="en-GB" dirty="0"/>
              <a:t> </a:t>
            </a:r>
            <a:r>
              <a:rPr lang="en-GB" dirty="0" smtClean="0"/>
              <a:t>using less oil</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47608324"/>
              </p:ext>
            </p:extLst>
          </p:nvPr>
        </p:nvGraphicFramePr>
        <p:xfrm>
          <a:off x="1043608" y="5301208"/>
          <a:ext cx="6096000" cy="1280160"/>
        </p:xfrm>
        <a:graphic>
          <a:graphicData uri="http://schemas.openxmlformats.org/drawingml/2006/table">
            <a:tbl>
              <a:tblPr firstRow="1" bandRow="1">
                <a:tableStyleId>{2D5ABB26-0587-4C30-8999-92F81FD0307C}</a:tableStyleId>
              </a:tblPr>
              <a:tblGrid>
                <a:gridCol w="3048000"/>
                <a:gridCol w="3048000"/>
              </a:tblGrid>
              <a:tr h="370840">
                <a:tc>
                  <a:txBody>
                    <a:bodyPr/>
                    <a:lstStyle/>
                    <a:p>
                      <a:r>
                        <a:rPr lang="en-GB" sz="1800" dirty="0" smtClean="0"/>
                        <a:t>Develop other fuels </a:t>
                      </a:r>
                      <a:r>
                        <a:rPr lang="en-GB" sz="1800" dirty="0" err="1" smtClean="0"/>
                        <a:t>e.g</a:t>
                      </a:r>
                      <a:r>
                        <a:rPr lang="en-GB" sz="1800" dirty="0" smtClean="0"/>
                        <a:t> hydrogen</a:t>
                      </a:r>
                      <a:endParaRPr lang="en-GB" dirty="0"/>
                    </a:p>
                  </a:txBody>
                  <a:tcPr/>
                </a:tc>
                <a:tc>
                  <a:txBody>
                    <a:bodyPr/>
                    <a:lstStyle/>
                    <a:p>
                      <a:r>
                        <a:rPr lang="en-GB" sz="1800" dirty="0" smtClean="0"/>
                        <a:t>Create energy efficient appliances</a:t>
                      </a:r>
                      <a:endParaRPr lang="en-GB" dirty="0"/>
                    </a:p>
                  </a:txBody>
                  <a:tcPr/>
                </a:tc>
              </a:tr>
              <a:tr h="370840">
                <a:tc>
                  <a:txBody>
                    <a:bodyPr/>
                    <a:lstStyle/>
                    <a:p>
                      <a:r>
                        <a:rPr lang="en-GB" dirty="0" smtClean="0"/>
                        <a:t>Insulate homes</a:t>
                      </a:r>
                      <a:endParaRPr lang="en-GB" dirty="0"/>
                    </a:p>
                  </a:txBody>
                  <a:tcPr/>
                </a:tc>
                <a:tc>
                  <a:txBody>
                    <a:bodyPr/>
                    <a:lstStyle/>
                    <a:p>
                      <a:r>
                        <a:rPr lang="en-GB" dirty="0" smtClean="0"/>
                        <a:t>Introduce a charge</a:t>
                      </a:r>
                      <a:r>
                        <a:rPr lang="en-GB" baseline="0" dirty="0" smtClean="0"/>
                        <a:t> for all plastic bags</a:t>
                      </a:r>
                      <a:endParaRPr lang="en-GB" dirty="0"/>
                    </a:p>
                  </a:txBody>
                  <a:tcPr/>
                </a:tc>
              </a:tr>
            </a:tbl>
          </a:graphicData>
        </a:graphic>
      </p:graphicFrame>
      <p:sp>
        <p:nvSpPr>
          <p:cNvPr id="5" name="Content Placeholder 2"/>
          <p:cNvSpPr txBox="1">
            <a:spLocks/>
          </p:cNvSpPr>
          <p:nvPr/>
        </p:nvSpPr>
        <p:spPr bwMode="auto">
          <a:xfrm>
            <a:off x="611560" y="1412775"/>
            <a:ext cx="8229600" cy="648073"/>
          </a:xfrm>
          <a:prstGeom prst="rect">
            <a:avLst/>
          </a:prstGeom>
          <a:solidFill>
            <a:schemeClr val="bg1">
              <a:alpha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dirty="0" smtClean="0"/>
              <a:t>Match the heads and tails</a:t>
            </a:r>
          </a:p>
          <a:p>
            <a:pPr marL="0" indent="0">
              <a:buFontTx/>
              <a:buNone/>
            </a:pPr>
            <a:endParaRPr lang="en-GB" dirty="0"/>
          </a:p>
        </p:txBody>
      </p:sp>
      <p:sp>
        <p:nvSpPr>
          <p:cNvPr id="6" name="Content Placeholder 2"/>
          <p:cNvSpPr txBox="1">
            <a:spLocks/>
          </p:cNvSpPr>
          <p:nvPr/>
        </p:nvSpPr>
        <p:spPr bwMode="auto">
          <a:xfrm>
            <a:off x="611560" y="4574299"/>
            <a:ext cx="8229600" cy="648072"/>
          </a:xfrm>
          <a:prstGeom prst="rect">
            <a:avLst/>
          </a:prstGeom>
          <a:solidFill>
            <a:schemeClr val="bg1">
              <a:alpha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000" dirty="0"/>
              <a:t>Sort each of these into the correct category:  Reduce or Alternative</a:t>
            </a:r>
          </a:p>
          <a:p>
            <a:pPr marL="0" indent="0">
              <a:buFontTx/>
              <a:buNone/>
            </a:pPr>
            <a:endParaRPr lang="en-GB" dirty="0"/>
          </a:p>
        </p:txBody>
      </p:sp>
    </p:spTree>
    <p:extLst>
      <p:ext uri="{BB962C8B-B14F-4D97-AF65-F5344CB8AC3E}">
        <p14:creationId xmlns:p14="http://schemas.microsoft.com/office/powerpoint/2010/main" val="91343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our use of oil</a:t>
            </a:r>
            <a:endParaRPr lang="en-GB" dirty="0"/>
          </a:p>
        </p:txBody>
      </p:sp>
      <p:sp>
        <p:nvSpPr>
          <p:cNvPr id="3" name="Content Placeholder 2"/>
          <p:cNvSpPr>
            <a:spLocks noGrp="1"/>
          </p:cNvSpPr>
          <p:nvPr>
            <p:ph idx="1"/>
          </p:nvPr>
        </p:nvSpPr>
        <p:spPr/>
        <p:txBody>
          <a:bodyPr/>
          <a:lstStyle/>
          <a:p>
            <a:pPr marL="0" indent="0">
              <a:buNone/>
            </a:pPr>
            <a:r>
              <a:rPr lang="en-GB" dirty="0" smtClean="0"/>
              <a:t>Transport is responsible for 27% of all CO2 emissions in the UK.  Alternatives are being developed:</a:t>
            </a:r>
          </a:p>
          <a:p>
            <a:pPr marL="0" indent="0">
              <a:buNone/>
            </a:pPr>
            <a:endParaRPr lang="en-GB" dirty="0"/>
          </a:p>
        </p:txBody>
      </p:sp>
      <p:pic>
        <p:nvPicPr>
          <p:cNvPr id="1026" name="Picture 2" descr="http://upload.wikimedia.org/wikipedia/commons/c/c8/First_London_fuel_cell_bus_WSH62993_(LK60_HPJ)_VDL_SB200_Wrightbus_Pulsar,_Upper_Ground,_route_RV1,_4_May_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429000"/>
            <a:ext cx="2902868" cy="2177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Rtoa5ItxNNL-ObfWRRuWzXVsIyYSA87wh-XjtkI0tOwdK1zLshOU1gC876:1.bp.blogspot.com/-w0pVH2DhDQY/UOQq8XR3DKI/AAAAAAAAA_0/XINot-lXoN4/s1600/enviro%2B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00737"/>
            <a:ext cx="2952328" cy="221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65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2.wikia.nocookie.net/__cb20100428130556/crysis/images/e/e8/Bronze_Medal.jpg"/>
          <p:cNvPicPr>
            <a:picLocks noChangeAspect="1" noChangeArrowheads="1"/>
          </p:cNvPicPr>
          <p:nvPr/>
        </p:nvPicPr>
        <p:blipFill>
          <a:blip r:embed="rId2" cstate="print"/>
          <a:srcRect/>
          <a:stretch>
            <a:fillRect/>
          </a:stretch>
        </p:blipFill>
        <p:spPr bwMode="auto">
          <a:xfrm>
            <a:off x="2915816" y="2348880"/>
            <a:ext cx="1361728" cy="1361728"/>
          </a:xfrm>
          <a:prstGeom prst="rect">
            <a:avLst/>
          </a:prstGeom>
          <a:noFill/>
        </p:spPr>
      </p:pic>
      <p:pic>
        <p:nvPicPr>
          <p:cNvPr id="1028" name="Picture 4" descr="http://www.kickette.com/files/2011/01/Silver-Medal.jpg"/>
          <p:cNvPicPr>
            <a:picLocks noChangeAspect="1" noChangeArrowheads="1"/>
          </p:cNvPicPr>
          <p:nvPr/>
        </p:nvPicPr>
        <p:blipFill>
          <a:blip r:embed="rId3" cstate="print"/>
          <a:srcRect/>
          <a:stretch>
            <a:fillRect/>
          </a:stretch>
        </p:blipFill>
        <p:spPr bwMode="auto">
          <a:xfrm>
            <a:off x="2915816" y="3645024"/>
            <a:ext cx="1296144" cy="1296144"/>
          </a:xfrm>
          <a:prstGeom prst="rect">
            <a:avLst/>
          </a:prstGeom>
          <a:noFill/>
        </p:spPr>
      </p:pic>
      <p:pic>
        <p:nvPicPr>
          <p:cNvPr id="1030" name="Picture 6" descr="http://rlv.zcache.co.uk/gold_medal_sticker-p217963734767590657envb3_400.jpg"/>
          <p:cNvPicPr>
            <a:picLocks noChangeAspect="1" noChangeArrowheads="1"/>
          </p:cNvPicPr>
          <p:nvPr/>
        </p:nvPicPr>
        <p:blipFill>
          <a:blip r:embed="rId4" cstate="print"/>
          <a:srcRect/>
          <a:stretch>
            <a:fillRect/>
          </a:stretch>
        </p:blipFill>
        <p:spPr bwMode="auto">
          <a:xfrm>
            <a:off x="2843808" y="4797152"/>
            <a:ext cx="1440160" cy="1440160"/>
          </a:xfrm>
          <a:prstGeom prst="rect">
            <a:avLst/>
          </a:prstGeom>
          <a:noFill/>
        </p:spPr>
      </p:pic>
      <p:sp>
        <p:nvSpPr>
          <p:cNvPr id="7" name="Content Placeholder 6"/>
          <p:cNvSpPr>
            <a:spLocks noGrp="1"/>
          </p:cNvSpPr>
          <p:nvPr>
            <p:ph idx="1"/>
          </p:nvPr>
        </p:nvSpPr>
        <p:spPr>
          <a:xfrm>
            <a:off x="401588" y="1447626"/>
            <a:ext cx="8229600" cy="4525963"/>
          </a:xfrm>
        </p:spPr>
        <p:txBody>
          <a:bodyPr/>
          <a:lstStyle/>
          <a:p>
            <a:pPr marL="0" indent="0">
              <a:buNone/>
            </a:pPr>
            <a:r>
              <a:rPr lang="en-GB" sz="2000" dirty="0"/>
              <a:t>Case Study.  Transport for London have taken the following measures to reduce our dependency on </a:t>
            </a:r>
            <a:r>
              <a:rPr lang="en-GB" sz="2000" dirty="0" smtClean="0"/>
              <a:t>oil.  </a:t>
            </a:r>
            <a:endParaRPr lang="en-GB" sz="2000" dirty="0"/>
          </a:p>
        </p:txBody>
      </p:sp>
      <p:pic>
        <p:nvPicPr>
          <p:cNvPr id="8" name="Picture 2" descr="http://www.reading.ac.uk/careers/events/fairs/autumn/profiles/logos/TFL-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99392"/>
            <a:ext cx="5688632" cy="16477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newsbiscuit.com/wp-content/uploads/2010/08/368-boris-bik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285" y="2445928"/>
            <a:ext cx="2884865" cy="1690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hegreencarwebsite.co.uk/blog/wp-content/uploads/2012/09/London-Hybrid-Bu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395952"/>
            <a:ext cx="2614228" cy="17093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fl.gov.uk/assets/images/tickets/ticket-intropanel-11-1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0819" y="2476988"/>
            <a:ext cx="1905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585" y="4136492"/>
            <a:ext cx="2376264" cy="369332"/>
          </a:xfrm>
          <a:prstGeom prst="rect">
            <a:avLst/>
          </a:prstGeom>
          <a:noFill/>
        </p:spPr>
        <p:txBody>
          <a:bodyPr wrap="square" rtlCol="0">
            <a:spAutoFit/>
          </a:bodyPr>
          <a:lstStyle/>
          <a:p>
            <a:r>
              <a:rPr lang="en-GB" dirty="0" smtClean="0"/>
              <a:t>Bike hire scheme</a:t>
            </a:r>
            <a:endParaRPr lang="en-GB" dirty="0"/>
          </a:p>
        </p:txBody>
      </p:sp>
      <p:sp>
        <p:nvSpPr>
          <p:cNvPr id="14" name="TextBox 13"/>
          <p:cNvSpPr txBox="1"/>
          <p:nvPr/>
        </p:nvSpPr>
        <p:spPr>
          <a:xfrm>
            <a:off x="5364088" y="4105255"/>
            <a:ext cx="3096344" cy="369332"/>
          </a:xfrm>
          <a:prstGeom prst="rect">
            <a:avLst/>
          </a:prstGeom>
          <a:noFill/>
        </p:spPr>
        <p:txBody>
          <a:bodyPr wrap="square" rtlCol="0">
            <a:spAutoFit/>
          </a:bodyPr>
          <a:lstStyle/>
          <a:p>
            <a:r>
              <a:rPr lang="en-GB" dirty="0" smtClean="0"/>
              <a:t>High frequency hybrid buses</a:t>
            </a:r>
            <a:endParaRPr lang="en-GB" dirty="0"/>
          </a:p>
        </p:txBody>
      </p:sp>
      <p:sp>
        <p:nvSpPr>
          <p:cNvPr id="15" name="TextBox 14"/>
          <p:cNvSpPr txBox="1"/>
          <p:nvPr/>
        </p:nvSpPr>
        <p:spPr>
          <a:xfrm>
            <a:off x="3313110" y="4199804"/>
            <a:ext cx="2376264" cy="369332"/>
          </a:xfrm>
          <a:prstGeom prst="rect">
            <a:avLst/>
          </a:prstGeom>
          <a:noFill/>
        </p:spPr>
        <p:txBody>
          <a:bodyPr wrap="square" rtlCol="0">
            <a:spAutoFit/>
          </a:bodyPr>
          <a:lstStyle/>
          <a:p>
            <a:r>
              <a:rPr lang="en-GB" dirty="0" smtClean="0"/>
              <a:t>Cheap fares</a:t>
            </a:r>
            <a:endParaRPr lang="en-GB" dirty="0"/>
          </a:p>
        </p:txBody>
      </p:sp>
      <p:sp>
        <p:nvSpPr>
          <p:cNvPr id="2" name="TextBox 1"/>
          <p:cNvSpPr txBox="1"/>
          <p:nvPr/>
        </p:nvSpPr>
        <p:spPr>
          <a:xfrm>
            <a:off x="467544" y="5085184"/>
            <a:ext cx="8496944" cy="369332"/>
          </a:xfrm>
          <a:prstGeom prst="rect">
            <a:avLst/>
          </a:prstGeom>
          <a:noFill/>
        </p:spPr>
        <p:txBody>
          <a:bodyPr wrap="square" rtlCol="0">
            <a:spAutoFit/>
          </a:bodyPr>
          <a:lstStyle/>
          <a:p>
            <a:r>
              <a:rPr lang="en-GB" dirty="0" smtClean="0"/>
              <a:t>Task:  explain how </a:t>
            </a:r>
            <a:r>
              <a:rPr lang="en-GB" dirty="0" err="1" smtClean="0"/>
              <a:t>TfL’s</a:t>
            </a:r>
            <a:r>
              <a:rPr lang="en-GB" dirty="0" smtClean="0"/>
              <a:t> actions help reduce </a:t>
            </a:r>
            <a:r>
              <a:rPr lang="en-GB" dirty="0"/>
              <a:t>the amount of oil we use.</a:t>
            </a:r>
            <a:r>
              <a:rPr lang="en-GB" dirty="0" smtClean="0"/>
              <a:t>  </a:t>
            </a:r>
            <a:endParaRPr lang="en-GB" dirty="0"/>
          </a:p>
        </p:txBody>
      </p:sp>
    </p:spTree>
    <p:extLst>
      <p:ext uri="{BB962C8B-B14F-4D97-AF65-F5344CB8AC3E}">
        <p14:creationId xmlns:p14="http://schemas.microsoft.com/office/powerpoint/2010/main" val="393950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2.wikia.nocookie.net/__cb20100428130556/crysis/images/e/e8/Bronze_Medal.jpg"/>
          <p:cNvPicPr>
            <a:picLocks noChangeAspect="1" noChangeArrowheads="1"/>
          </p:cNvPicPr>
          <p:nvPr/>
        </p:nvPicPr>
        <p:blipFill>
          <a:blip r:embed="rId2" cstate="print"/>
          <a:srcRect/>
          <a:stretch>
            <a:fillRect/>
          </a:stretch>
        </p:blipFill>
        <p:spPr bwMode="auto">
          <a:xfrm>
            <a:off x="2915816" y="2348880"/>
            <a:ext cx="1361728" cy="1361728"/>
          </a:xfrm>
          <a:prstGeom prst="rect">
            <a:avLst/>
          </a:prstGeom>
          <a:noFill/>
        </p:spPr>
      </p:pic>
      <p:pic>
        <p:nvPicPr>
          <p:cNvPr id="1028" name="Picture 4" descr="http://www.kickette.com/files/2011/01/Silver-Medal.jpg"/>
          <p:cNvPicPr>
            <a:picLocks noChangeAspect="1" noChangeArrowheads="1"/>
          </p:cNvPicPr>
          <p:nvPr/>
        </p:nvPicPr>
        <p:blipFill>
          <a:blip r:embed="rId3" cstate="print"/>
          <a:srcRect/>
          <a:stretch>
            <a:fillRect/>
          </a:stretch>
        </p:blipFill>
        <p:spPr bwMode="auto">
          <a:xfrm>
            <a:off x="2915816" y="3645024"/>
            <a:ext cx="1296144" cy="1296144"/>
          </a:xfrm>
          <a:prstGeom prst="rect">
            <a:avLst/>
          </a:prstGeom>
          <a:noFill/>
        </p:spPr>
      </p:pic>
      <p:pic>
        <p:nvPicPr>
          <p:cNvPr id="1030" name="Picture 6" descr="http://rlv.zcache.co.uk/gold_medal_sticker-p217963734767590657envb3_400.jpg"/>
          <p:cNvPicPr>
            <a:picLocks noChangeAspect="1" noChangeArrowheads="1"/>
          </p:cNvPicPr>
          <p:nvPr/>
        </p:nvPicPr>
        <p:blipFill>
          <a:blip r:embed="rId4" cstate="print"/>
          <a:srcRect/>
          <a:stretch>
            <a:fillRect/>
          </a:stretch>
        </p:blipFill>
        <p:spPr bwMode="auto">
          <a:xfrm>
            <a:off x="2843808" y="4797152"/>
            <a:ext cx="1440160" cy="1440160"/>
          </a:xfrm>
          <a:prstGeom prst="rect">
            <a:avLst/>
          </a:prstGeom>
          <a:noFill/>
        </p:spPr>
      </p:pic>
      <p:sp>
        <p:nvSpPr>
          <p:cNvPr id="7" name="Content Placeholder 6"/>
          <p:cNvSpPr>
            <a:spLocks noGrp="1"/>
          </p:cNvSpPr>
          <p:nvPr>
            <p:ph idx="1"/>
          </p:nvPr>
        </p:nvSpPr>
        <p:spPr>
          <a:xfrm>
            <a:off x="401588" y="1447626"/>
            <a:ext cx="8229600" cy="4525963"/>
          </a:xfrm>
        </p:spPr>
        <p:txBody>
          <a:bodyPr/>
          <a:lstStyle/>
          <a:p>
            <a:pPr marL="0" indent="0">
              <a:buNone/>
            </a:pPr>
            <a:r>
              <a:rPr lang="en-GB" sz="2000" dirty="0"/>
              <a:t>Case Study.  Transport for London have </a:t>
            </a:r>
            <a:r>
              <a:rPr lang="en-GB" sz="2000" dirty="0" smtClean="0"/>
              <a:t>done the following to reduce the amount of oil we use</a:t>
            </a:r>
            <a:endParaRPr lang="en-GB" sz="2000" dirty="0"/>
          </a:p>
        </p:txBody>
      </p:sp>
      <p:pic>
        <p:nvPicPr>
          <p:cNvPr id="8" name="Picture 2" descr="http://www.reading.ac.uk/careers/events/fairs/autumn/profiles/logos/TFL-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99392"/>
            <a:ext cx="5688632" cy="16477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newsbiscuit.com/wp-content/uploads/2010/08/368-boris-bik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245" y="2184462"/>
            <a:ext cx="2884865" cy="1690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hegreencarwebsite.co.uk/blog/wp-content/uploads/2012/09/London-Hybrid-Bu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001305"/>
            <a:ext cx="2614228" cy="17093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fl.gov.uk/assets/images/tickets/ticket-intropanel-11-1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9088" y="2172494"/>
            <a:ext cx="1905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585" y="3920589"/>
            <a:ext cx="2376264" cy="369332"/>
          </a:xfrm>
          <a:prstGeom prst="rect">
            <a:avLst/>
          </a:prstGeom>
          <a:noFill/>
        </p:spPr>
        <p:txBody>
          <a:bodyPr wrap="square" rtlCol="0">
            <a:spAutoFit/>
          </a:bodyPr>
          <a:lstStyle/>
          <a:p>
            <a:r>
              <a:rPr lang="en-GB" dirty="0" smtClean="0"/>
              <a:t>Bike hire scheme</a:t>
            </a:r>
            <a:endParaRPr lang="en-GB" dirty="0"/>
          </a:p>
        </p:txBody>
      </p:sp>
      <p:sp>
        <p:nvSpPr>
          <p:cNvPr id="14" name="TextBox 13"/>
          <p:cNvSpPr txBox="1"/>
          <p:nvPr/>
        </p:nvSpPr>
        <p:spPr>
          <a:xfrm>
            <a:off x="5364088" y="3702328"/>
            <a:ext cx="3096344" cy="369332"/>
          </a:xfrm>
          <a:prstGeom prst="rect">
            <a:avLst/>
          </a:prstGeom>
          <a:noFill/>
        </p:spPr>
        <p:txBody>
          <a:bodyPr wrap="square" rtlCol="0">
            <a:spAutoFit/>
          </a:bodyPr>
          <a:lstStyle/>
          <a:p>
            <a:r>
              <a:rPr lang="en-GB" dirty="0" smtClean="0"/>
              <a:t>Lots of buses</a:t>
            </a:r>
            <a:endParaRPr lang="en-GB" dirty="0"/>
          </a:p>
        </p:txBody>
      </p:sp>
      <p:sp>
        <p:nvSpPr>
          <p:cNvPr id="15" name="TextBox 14"/>
          <p:cNvSpPr txBox="1"/>
          <p:nvPr/>
        </p:nvSpPr>
        <p:spPr>
          <a:xfrm>
            <a:off x="3313110" y="3895798"/>
            <a:ext cx="2376264" cy="369332"/>
          </a:xfrm>
          <a:prstGeom prst="rect">
            <a:avLst/>
          </a:prstGeom>
          <a:noFill/>
        </p:spPr>
        <p:txBody>
          <a:bodyPr wrap="square" rtlCol="0">
            <a:spAutoFit/>
          </a:bodyPr>
          <a:lstStyle/>
          <a:p>
            <a:r>
              <a:rPr lang="en-GB" dirty="0" smtClean="0"/>
              <a:t>Cheap fares</a:t>
            </a:r>
            <a:endParaRPr lang="en-GB" dirty="0"/>
          </a:p>
        </p:txBody>
      </p:sp>
      <p:sp>
        <p:nvSpPr>
          <p:cNvPr id="2" name="TextBox 1"/>
          <p:cNvSpPr txBox="1"/>
          <p:nvPr/>
        </p:nvSpPr>
        <p:spPr>
          <a:xfrm>
            <a:off x="252770" y="4363070"/>
            <a:ext cx="8496944" cy="2308324"/>
          </a:xfrm>
          <a:prstGeom prst="rect">
            <a:avLst/>
          </a:prstGeom>
          <a:noFill/>
        </p:spPr>
        <p:txBody>
          <a:bodyPr wrap="square" rtlCol="0">
            <a:spAutoFit/>
          </a:bodyPr>
          <a:lstStyle/>
          <a:p>
            <a:r>
              <a:rPr lang="en-GB" u="sng" dirty="0" smtClean="0"/>
              <a:t>Task:  explain how </a:t>
            </a:r>
            <a:r>
              <a:rPr lang="en-GB" u="sng" dirty="0" err="1" smtClean="0"/>
              <a:t>TfL’s</a:t>
            </a:r>
            <a:r>
              <a:rPr lang="en-GB" u="sng" dirty="0" smtClean="0"/>
              <a:t> actions help reduce </a:t>
            </a:r>
            <a:r>
              <a:rPr lang="en-GB" u="sng" dirty="0"/>
              <a:t>the amount of oil we use</a:t>
            </a:r>
            <a:r>
              <a:rPr lang="en-GB" u="sng" dirty="0" smtClean="0"/>
              <a:t>.</a:t>
            </a:r>
          </a:p>
          <a:p>
            <a:endParaRPr lang="en-GB" dirty="0"/>
          </a:p>
          <a:p>
            <a:r>
              <a:rPr lang="en-GB" dirty="0" smtClean="0"/>
              <a:t>A bike hire scheme means that we ______________.  This means that when we travel we do not _________________.  </a:t>
            </a:r>
          </a:p>
          <a:p>
            <a:endParaRPr lang="en-GB" dirty="0"/>
          </a:p>
          <a:p>
            <a:r>
              <a:rPr lang="en-GB" dirty="0" smtClean="0"/>
              <a:t>Cheap fares encourages more people to _____________.  This means that_____.</a:t>
            </a:r>
          </a:p>
          <a:p>
            <a:r>
              <a:rPr lang="en-GB" dirty="0" smtClean="0"/>
              <a:t>Lots of buses ___________.</a:t>
            </a:r>
            <a:endParaRPr lang="en-GB" dirty="0"/>
          </a:p>
        </p:txBody>
      </p:sp>
    </p:spTree>
    <p:extLst>
      <p:ext uri="{BB962C8B-B14F-4D97-AF65-F5344CB8AC3E}">
        <p14:creationId xmlns:p14="http://schemas.microsoft.com/office/powerpoint/2010/main" val="3214947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hydrogen fuel.</a:t>
            </a:r>
            <a:endParaRPr lang="en-GB" dirty="0"/>
          </a:p>
        </p:txBody>
      </p:sp>
      <p:sp>
        <p:nvSpPr>
          <p:cNvPr id="3" name="Content Placeholder 2"/>
          <p:cNvSpPr>
            <a:spLocks noGrp="1"/>
          </p:cNvSpPr>
          <p:nvPr>
            <p:ph idx="1"/>
          </p:nvPr>
        </p:nvSpPr>
        <p:spPr/>
        <p:txBody>
          <a:bodyPr/>
          <a:lstStyle/>
          <a:p>
            <a:pPr marL="0" indent="0">
              <a:buNone/>
            </a:pPr>
            <a:r>
              <a:rPr lang="en-GB" sz="2000" dirty="0" smtClean="0"/>
              <a:t>Many engineers believe that using hydrogen to power vehicles is the best way to reduce our dependency on oil.</a:t>
            </a:r>
          </a:p>
          <a:p>
            <a:pPr marL="0" indent="0">
              <a:buNone/>
            </a:pPr>
            <a:endParaRPr lang="en-GB" sz="2000" dirty="0"/>
          </a:p>
          <a:p>
            <a:pPr marL="0" indent="0">
              <a:buNone/>
            </a:pPr>
            <a:r>
              <a:rPr lang="en-GB" sz="2000" dirty="0" smtClean="0">
                <a:hlinkClick r:id="rId2"/>
              </a:rPr>
              <a:t>Watch the video about the Swedish Post Buses powered by hydrogen fuel cells.  These are part of the “Clean Hydrogen in Cities” programme which also operates hydrogen fuel cell buses in London on route RV1.</a:t>
            </a:r>
            <a:endParaRPr lang="en-GB" sz="2000" dirty="0" smtClean="0"/>
          </a:p>
          <a:p>
            <a:pPr marL="0" indent="0">
              <a:buNone/>
            </a:pPr>
            <a:endParaRPr lang="en-GB" sz="2000" dirty="0"/>
          </a:p>
          <a:p>
            <a:pPr marL="0" indent="0">
              <a:buNone/>
            </a:pPr>
            <a:r>
              <a:rPr lang="en-GB" sz="2000" dirty="0" smtClean="0"/>
              <a:t>What are the advantages and disadvantages of using hydrogen as a fuel?  Page 166 in the textbook will also help you.</a:t>
            </a:r>
            <a:endParaRPr lang="en-GB" sz="2000" dirty="0"/>
          </a:p>
        </p:txBody>
      </p:sp>
    </p:spTree>
    <p:extLst>
      <p:ext uri="{BB962C8B-B14F-4D97-AF65-F5344CB8AC3E}">
        <p14:creationId xmlns:p14="http://schemas.microsoft.com/office/powerpoint/2010/main" val="409064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endParaRPr lang="en-GB" dirty="0"/>
          </a:p>
        </p:txBody>
      </p:sp>
      <p:sp>
        <p:nvSpPr>
          <p:cNvPr id="3" name="Content Placeholder 2"/>
          <p:cNvSpPr>
            <a:spLocks noGrp="1"/>
          </p:cNvSpPr>
          <p:nvPr>
            <p:ph idx="1"/>
          </p:nvPr>
        </p:nvSpPr>
        <p:spPr/>
        <p:txBody>
          <a:bodyPr/>
          <a:lstStyle/>
          <a:p>
            <a:pPr marL="0" indent="0" algn="ctr">
              <a:buNone/>
            </a:pPr>
            <a:r>
              <a:rPr lang="en-GB" sz="4000" dirty="0" smtClean="0"/>
              <a:t>“Hydrogen is the fuel of the future and always will be”  </a:t>
            </a:r>
          </a:p>
          <a:p>
            <a:pPr marL="0" indent="0">
              <a:buNone/>
            </a:pPr>
            <a:endParaRPr lang="en-GB" dirty="0"/>
          </a:p>
          <a:p>
            <a:pPr marL="0" indent="0">
              <a:buNone/>
            </a:pPr>
            <a:r>
              <a:rPr lang="en-GB" dirty="0" smtClean="0"/>
              <a:t>Adrian </a:t>
            </a:r>
            <a:r>
              <a:rPr lang="en-GB" dirty="0" err="1" smtClean="0"/>
              <a:t>Wickens</a:t>
            </a:r>
            <a:r>
              <a:rPr lang="en-GB" dirty="0" smtClean="0"/>
              <a:t>; Volvo; January 2013</a:t>
            </a:r>
          </a:p>
          <a:p>
            <a:pPr marL="0" indent="0">
              <a:buNone/>
            </a:pPr>
            <a:endParaRPr lang="en-GB" dirty="0" smtClean="0"/>
          </a:p>
          <a:p>
            <a:pPr marL="0" indent="0">
              <a:buNone/>
            </a:pPr>
            <a:r>
              <a:rPr lang="en-GB" dirty="0" smtClean="0"/>
              <a:t>Do you agree with this statement? </a:t>
            </a:r>
          </a:p>
          <a:p>
            <a:pPr marL="0" indent="0">
              <a:buNone/>
            </a:pPr>
            <a:endParaRPr lang="en-GB" dirty="0"/>
          </a:p>
          <a:p>
            <a:pPr marL="0" indent="0">
              <a:buNone/>
            </a:pPr>
            <a:r>
              <a:rPr lang="en-GB" dirty="0" smtClean="0"/>
              <a:t>Explain your reason.</a:t>
            </a:r>
            <a:endParaRPr lang="en-GB" dirty="0"/>
          </a:p>
        </p:txBody>
      </p:sp>
    </p:spTree>
    <p:extLst>
      <p:ext uri="{BB962C8B-B14F-4D97-AF65-F5344CB8AC3E}">
        <p14:creationId xmlns:p14="http://schemas.microsoft.com/office/powerpoint/2010/main" val="3807562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wind power</a:t>
            </a:r>
            <a:endParaRPr lang="en-GB" dirty="0"/>
          </a:p>
        </p:txBody>
      </p:sp>
      <p:sp>
        <p:nvSpPr>
          <p:cNvPr id="3" name="Content Placeholder 2"/>
          <p:cNvSpPr>
            <a:spLocks noGrp="1"/>
          </p:cNvSpPr>
          <p:nvPr>
            <p:ph idx="1"/>
          </p:nvPr>
        </p:nvSpPr>
        <p:spPr/>
        <p:txBody>
          <a:bodyPr/>
          <a:lstStyle/>
          <a:p>
            <a:pPr marL="0" indent="0">
              <a:buNone/>
            </a:pPr>
            <a:r>
              <a:rPr lang="en-GB" sz="2000" dirty="0" smtClean="0"/>
              <a:t>Electricity generation </a:t>
            </a:r>
            <a:r>
              <a:rPr lang="en-GB" sz="2000" dirty="0"/>
              <a:t>is responsible for </a:t>
            </a:r>
            <a:r>
              <a:rPr lang="en-GB" sz="2000" dirty="0" smtClean="0"/>
              <a:t>41% </a:t>
            </a:r>
            <a:r>
              <a:rPr lang="en-GB" sz="2000" dirty="0"/>
              <a:t>of all CO2 emissions in the UK.  Alternatives are being developed:</a:t>
            </a:r>
          </a:p>
          <a:p>
            <a:pPr marL="0" indent="0">
              <a:buNone/>
            </a:pPr>
            <a:endParaRPr lang="en-GB" sz="2000" dirty="0"/>
          </a:p>
          <a:p>
            <a:pPr marL="0" indent="0">
              <a:buNone/>
            </a:pPr>
            <a:r>
              <a:rPr lang="en-GB" sz="2000">
                <a:hlinkClick r:id="rId2"/>
              </a:rPr>
              <a:t>Watch </a:t>
            </a:r>
            <a:r>
              <a:rPr lang="en-GB" sz="2000" smtClean="0">
                <a:hlinkClick r:id="rId2"/>
              </a:rPr>
              <a:t>from </a:t>
            </a:r>
            <a:r>
              <a:rPr lang="en-GB" sz="2000" dirty="0" smtClean="0">
                <a:hlinkClick r:id="rId2"/>
              </a:rPr>
              <a:t>8:15 of </a:t>
            </a:r>
            <a:r>
              <a:rPr lang="en-GB" sz="2000" dirty="0">
                <a:hlinkClick r:id="rId2"/>
              </a:rPr>
              <a:t>this clip </a:t>
            </a:r>
            <a:r>
              <a:rPr lang="en-GB" sz="2000" dirty="0" smtClean="0">
                <a:hlinkClick r:id="rId2"/>
              </a:rPr>
              <a:t>to find about wind power in </a:t>
            </a:r>
            <a:r>
              <a:rPr lang="en-GB" sz="2000" dirty="0">
                <a:hlinkClick r:id="rId2"/>
              </a:rPr>
              <a:t>California.</a:t>
            </a:r>
            <a:endParaRPr lang="en-GB" sz="2000" dirty="0"/>
          </a:p>
          <a:p>
            <a:pPr marL="0" indent="0">
              <a:buNone/>
            </a:pPr>
            <a:endParaRPr lang="en-GB" sz="2000" dirty="0" smtClean="0"/>
          </a:p>
          <a:p>
            <a:pPr marL="0" indent="0">
              <a:buNone/>
            </a:pPr>
            <a:r>
              <a:rPr lang="en-GB" sz="2000" dirty="0" smtClean="0"/>
              <a:t>What are the advantages and disadvantages of using wind power to generate electricity?  </a:t>
            </a:r>
            <a:endParaRPr lang="en-GB" sz="2000" dirty="0"/>
          </a:p>
        </p:txBody>
      </p:sp>
    </p:spTree>
    <p:extLst>
      <p:ext uri="{BB962C8B-B14F-4D97-AF65-F5344CB8AC3E}">
        <p14:creationId xmlns:p14="http://schemas.microsoft.com/office/powerpoint/2010/main" val="2356084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Homework, due next lesson.</a:t>
            </a:r>
            <a:br>
              <a:rPr lang="en-GB" dirty="0" smtClean="0"/>
            </a:br>
            <a:r>
              <a:rPr lang="en-GB" dirty="0" smtClean="0">
                <a:hlinkClick r:id="rId2"/>
              </a:rPr>
              <a:t>www.fhsgeography.weebly.com</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marL="514350" indent="-514350">
              <a:buAutoNum type="arabicPeriod"/>
            </a:pPr>
            <a:r>
              <a:rPr lang="en-GB" sz="2500" dirty="0" smtClean="0"/>
              <a:t>Visit the </a:t>
            </a:r>
            <a:r>
              <a:rPr lang="en-GB" sz="2500" dirty="0" smtClean="0">
                <a:hlinkClick r:id="rId3"/>
              </a:rPr>
              <a:t>Energy Saving Trust’s website </a:t>
            </a:r>
            <a:r>
              <a:rPr lang="en-GB" sz="2500" dirty="0" smtClean="0"/>
              <a:t>and read the ways that you can reduce your carbon footprint around your home.</a:t>
            </a:r>
          </a:p>
          <a:p>
            <a:pPr marL="514350" indent="-514350">
              <a:buAutoNum type="arabicPeriod"/>
            </a:pPr>
            <a:r>
              <a:rPr lang="en-GB" sz="2500" dirty="0" smtClean="0"/>
              <a:t>Explain how three actions (in three different rooms) will lead to you using less oil.</a:t>
            </a:r>
          </a:p>
          <a:p>
            <a:pPr marL="514350" indent="-514350">
              <a:buFontTx/>
              <a:buAutoNum type="arabicPeriod"/>
            </a:pPr>
            <a:r>
              <a:rPr lang="en-GB" sz="2500" dirty="0"/>
              <a:t> In your opinion is </a:t>
            </a:r>
            <a:r>
              <a:rPr lang="en-GB" sz="2500" dirty="0" smtClean="0"/>
              <a:t>wind power or </a:t>
            </a:r>
            <a:r>
              <a:rPr lang="en-GB" sz="2500" dirty="0"/>
              <a:t>better </a:t>
            </a:r>
            <a:r>
              <a:rPr lang="en-GB" sz="2500" dirty="0" smtClean="0"/>
              <a:t>energy efficiency more </a:t>
            </a:r>
            <a:r>
              <a:rPr lang="en-GB" sz="2500" dirty="0"/>
              <a:t>likely to be successful in reducing our dependency on oil?  </a:t>
            </a:r>
          </a:p>
          <a:p>
            <a:pPr marL="514350" indent="-514350">
              <a:buAutoNum type="arabicPeriod"/>
            </a:pP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a:t>
            </a:r>
            <a:endParaRPr lang="en-GB" dirty="0"/>
          </a:p>
        </p:txBody>
      </p:sp>
      <p:sp>
        <p:nvSpPr>
          <p:cNvPr id="3" name="Content Placeholder 2"/>
          <p:cNvSpPr>
            <a:spLocks noGrp="1"/>
          </p:cNvSpPr>
          <p:nvPr>
            <p:ph idx="1"/>
          </p:nvPr>
        </p:nvSpPr>
        <p:spPr/>
        <p:txBody>
          <a:bodyPr/>
          <a:lstStyle/>
          <a:p>
            <a:pPr marL="0" indent="0">
              <a:buNone/>
            </a:pPr>
            <a:r>
              <a:rPr lang="en-GB" dirty="0" smtClean="0"/>
              <a:t>Using examples explain how renewable energies could replace the world’s dependency on fossil fuels. (4 marks)</a:t>
            </a:r>
            <a:endParaRPr lang="en-GB" dirty="0"/>
          </a:p>
        </p:txBody>
      </p:sp>
    </p:spTree>
    <p:extLst>
      <p:ext uri="{BB962C8B-B14F-4D97-AF65-F5344CB8AC3E}">
        <p14:creationId xmlns:p14="http://schemas.microsoft.com/office/powerpoint/2010/main" val="232877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Homework, due next lesson.</a:t>
            </a:r>
            <a:br>
              <a:rPr lang="en-GB" dirty="0" smtClean="0"/>
            </a:br>
            <a:r>
              <a:rPr lang="en-GB" dirty="0" smtClean="0">
                <a:hlinkClick r:id="rId2"/>
              </a:rPr>
              <a:t>www.fhsgeography.weebly.com</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marL="514350" indent="-514350">
              <a:buAutoNum type="arabicPeriod"/>
            </a:pPr>
            <a:r>
              <a:rPr lang="en-GB" sz="2500" dirty="0" smtClean="0"/>
              <a:t>Visit the </a:t>
            </a:r>
            <a:r>
              <a:rPr lang="en-GB" sz="2500" dirty="0" smtClean="0">
                <a:hlinkClick r:id="rId3"/>
              </a:rPr>
              <a:t>Energy Saving Trust’s website </a:t>
            </a:r>
            <a:r>
              <a:rPr lang="en-GB" sz="2500" dirty="0" smtClean="0"/>
              <a:t>and read the ways that you can reduce your carbon footprint around your home.</a:t>
            </a:r>
          </a:p>
          <a:p>
            <a:pPr marL="514350" indent="-514350">
              <a:buAutoNum type="arabicPeriod"/>
            </a:pPr>
            <a:r>
              <a:rPr lang="en-GB" sz="2500" dirty="0" smtClean="0"/>
              <a:t>Explain how three actions (in three different rooms) will lead to you using less oil.</a:t>
            </a:r>
          </a:p>
          <a:p>
            <a:pPr marL="514350" indent="-514350">
              <a:buFontTx/>
              <a:buAutoNum type="arabicPeriod"/>
            </a:pPr>
            <a:r>
              <a:rPr lang="en-GB" sz="2500" dirty="0"/>
              <a:t> In your opinion is </a:t>
            </a:r>
            <a:r>
              <a:rPr lang="en-GB" sz="2500" dirty="0" smtClean="0"/>
              <a:t>wind power or </a:t>
            </a:r>
            <a:r>
              <a:rPr lang="en-GB" sz="2500" dirty="0"/>
              <a:t>better </a:t>
            </a:r>
            <a:r>
              <a:rPr lang="en-GB" sz="2500" dirty="0" smtClean="0"/>
              <a:t>energy efficiency more </a:t>
            </a:r>
            <a:r>
              <a:rPr lang="en-GB" sz="2500" dirty="0"/>
              <a:t>likely to be successful in reducing our dependency on oil?  </a:t>
            </a:r>
          </a:p>
          <a:p>
            <a:pPr marL="514350" indent="-514350">
              <a:buAutoNum type="arabicPeriod"/>
            </a:pPr>
            <a:endParaRPr lang="en-GB" dirty="0" smtClean="0"/>
          </a:p>
        </p:txBody>
      </p:sp>
    </p:spTree>
    <p:extLst>
      <p:ext uri="{BB962C8B-B14F-4D97-AF65-F5344CB8AC3E}">
        <p14:creationId xmlns:p14="http://schemas.microsoft.com/office/powerpoint/2010/main" val="179045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Huge graphic</a:t>
            </a:r>
            <a:endParaRPr lang="en-GB" dirty="0"/>
          </a:p>
        </p:txBody>
      </p:sp>
      <p:sp>
        <p:nvSpPr>
          <p:cNvPr id="3" name="Content Placeholder 2"/>
          <p:cNvSpPr>
            <a:spLocks noGrp="1"/>
          </p:cNvSpPr>
          <p:nvPr>
            <p:ph idx="1"/>
          </p:nvPr>
        </p:nvSpPr>
        <p:spPr/>
        <p:txBody>
          <a:bodyPr/>
          <a:lstStyle/>
          <a:p>
            <a:pPr marL="0" indent="0">
              <a:buNone/>
            </a:pPr>
            <a:r>
              <a:rPr lang="en-GB" dirty="0" smtClean="0"/>
              <a:t>Oil is one of the most important resources on earth, but its supply is finite.  This means it will run out.</a:t>
            </a:r>
          </a:p>
          <a:p>
            <a:pPr marL="0" indent="0">
              <a:buNone/>
            </a:pPr>
            <a:endParaRPr lang="en-GB" dirty="0" smtClean="0"/>
          </a:p>
          <a:p>
            <a:pPr marL="0" indent="0">
              <a:buNone/>
            </a:pPr>
            <a:r>
              <a:rPr lang="en-GB" dirty="0" smtClean="0"/>
              <a:t>This lesson examines how to deal with this, considering whether to develop alternatives or use existing resources in a more efficient way.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Coming up</a:t>
            </a:r>
            <a:endParaRPr lang="en-GB" dirty="0"/>
          </a:p>
        </p:txBody>
      </p:sp>
      <p:sp>
        <p:nvSpPr>
          <p:cNvPr id="3" name="Content Placeholder 2"/>
          <p:cNvSpPr>
            <a:spLocks noGrp="1"/>
          </p:cNvSpPr>
          <p:nvPr>
            <p:ph idx="1"/>
          </p:nvPr>
        </p:nvSpPr>
        <p:spPr/>
        <p:txBody>
          <a:bodyPr/>
          <a:lstStyle/>
          <a:p>
            <a:pPr algn="just"/>
            <a:r>
              <a:rPr lang="en-GB" sz="3000" dirty="0" smtClean="0"/>
              <a:t>What is reduce?</a:t>
            </a:r>
          </a:p>
          <a:p>
            <a:pPr algn="just"/>
            <a:r>
              <a:rPr lang="en-GB" sz="3000" dirty="0" smtClean="0"/>
              <a:t>What is alternative?</a:t>
            </a:r>
          </a:p>
          <a:p>
            <a:pPr algn="just"/>
            <a:r>
              <a:rPr lang="en-GB" sz="3000" dirty="0" smtClean="0"/>
              <a:t>Hydrogen or not?</a:t>
            </a:r>
          </a:p>
          <a:p>
            <a:pPr algn="just"/>
            <a:r>
              <a:rPr lang="en-GB" sz="3000" dirty="0" smtClean="0"/>
              <a:t>Wind power or not?</a:t>
            </a:r>
          </a:p>
          <a:p>
            <a:pPr algn="just"/>
            <a:endParaRPr lang="en-GB"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start.</a:t>
            </a:r>
            <a:endParaRPr lang="en-GB" dirty="0"/>
          </a:p>
        </p:txBody>
      </p:sp>
      <p:sp>
        <p:nvSpPr>
          <p:cNvPr id="3" name="Content Placeholder 2"/>
          <p:cNvSpPr>
            <a:spLocks noGrp="1"/>
          </p:cNvSpPr>
          <p:nvPr>
            <p:ph idx="1"/>
          </p:nvPr>
        </p:nvSpPr>
        <p:spPr/>
        <p:txBody>
          <a:bodyPr/>
          <a:lstStyle/>
          <a:p>
            <a:pPr>
              <a:buNone/>
            </a:pPr>
            <a:endParaRPr lang="en-GB" dirty="0" smtClean="0"/>
          </a:p>
          <a:p>
            <a:r>
              <a:rPr lang="en-GB" dirty="0" smtClean="0"/>
              <a:t>Why should we reduce the amount of oil we consume?</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start.</a:t>
            </a:r>
            <a:endParaRPr lang="en-GB" dirty="0"/>
          </a:p>
        </p:txBody>
      </p:sp>
      <p:sp>
        <p:nvSpPr>
          <p:cNvPr id="3" name="Content Placeholder 2"/>
          <p:cNvSpPr>
            <a:spLocks noGrp="1"/>
          </p:cNvSpPr>
          <p:nvPr>
            <p:ph idx="1"/>
          </p:nvPr>
        </p:nvSpPr>
        <p:spPr/>
        <p:txBody>
          <a:bodyPr/>
          <a:lstStyle/>
          <a:p>
            <a:pPr>
              <a:buNone/>
            </a:pPr>
            <a:endParaRPr lang="en-GB" dirty="0" smtClean="0"/>
          </a:p>
          <a:p>
            <a:pPr>
              <a:buNone/>
            </a:pPr>
            <a:endParaRPr lang="en-GB" dirty="0"/>
          </a:p>
        </p:txBody>
      </p:sp>
      <p:graphicFrame>
        <p:nvGraphicFramePr>
          <p:cNvPr id="4" name="Diagram 3"/>
          <p:cNvGraphicFramePr/>
          <p:nvPr>
            <p:extLst>
              <p:ext uri="{D42A27DB-BD31-4B8C-83A1-F6EECF244321}">
                <p14:modId xmlns:p14="http://schemas.microsoft.com/office/powerpoint/2010/main" val="5811727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19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Sustainable alternatives to oil.</a:t>
            </a:r>
            <a:endParaRPr lang="en-GB" dirty="0"/>
          </a:p>
        </p:txBody>
      </p:sp>
      <p:pic>
        <p:nvPicPr>
          <p:cNvPr id="1026" name="Picture 2" descr="http://images2.wikia.nocookie.net/__cb20100428130556/crysis/images/e/e8/Bronze_Medal.jpg"/>
          <p:cNvPicPr>
            <a:picLocks noChangeAspect="1" noChangeArrowheads="1"/>
          </p:cNvPicPr>
          <p:nvPr/>
        </p:nvPicPr>
        <p:blipFill>
          <a:blip r:embed="rId2" cstate="print"/>
          <a:srcRect/>
          <a:stretch>
            <a:fillRect/>
          </a:stretch>
        </p:blipFill>
        <p:spPr bwMode="auto">
          <a:xfrm>
            <a:off x="2915816" y="2348880"/>
            <a:ext cx="1361728" cy="1361728"/>
          </a:xfrm>
          <a:prstGeom prst="rect">
            <a:avLst/>
          </a:prstGeom>
          <a:noFill/>
        </p:spPr>
      </p:pic>
      <p:pic>
        <p:nvPicPr>
          <p:cNvPr id="1028" name="Picture 4" descr="http://www.kickette.com/files/2011/01/Silver-Medal.jpg"/>
          <p:cNvPicPr>
            <a:picLocks noChangeAspect="1" noChangeArrowheads="1"/>
          </p:cNvPicPr>
          <p:nvPr/>
        </p:nvPicPr>
        <p:blipFill>
          <a:blip r:embed="rId3" cstate="print"/>
          <a:srcRect/>
          <a:stretch>
            <a:fillRect/>
          </a:stretch>
        </p:blipFill>
        <p:spPr bwMode="auto">
          <a:xfrm>
            <a:off x="2915816" y="3645024"/>
            <a:ext cx="1296144" cy="1296144"/>
          </a:xfrm>
          <a:prstGeom prst="rect">
            <a:avLst/>
          </a:prstGeom>
          <a:noFill/>
        </p:spPr>
      </p:pic>
      <p:pic>
        <p:nvPicPr>
          <p:cNvPr id="1030" name="Picture 6" descr="http://rlv.zcache.co.uk/gold_medal_sticker-p217963734767590657envb3_400.jpg"/>
          <p:cNvPicPr>
            <a:picLocks noChangeAspect="1" noChangeArrowheads="1"/>
          </p:cNvPicPr>
          <p:nvPr/>
        </p:nvPicPr>
        <p:blipFill>
          <a:blip r:embed="rId4" cstate="print"/>
          <a:srcRect/>
          <a:stretch>
            <a:fillRect/>
          </a:stretch>
        </p:blipFill>
        <p:spPr bwMode="auto">
          <a:xfrm>
            <a:off x="2843808" y="4797152"/>
            <a:ext cx="1440160" cy="1440160"/>
          </a:xfrm>
          <a:prstGeom prst="rect">
            <a:avLst/>
          </a:prstGeom>
          <a:noFill/>
        </p:spPr>
      </p:pic>
      <p:sp>
        <p:nvSpPr>
          <p:cNvPr id="7" name="Content Placeholder 6"/>
          <p:cNvSpPr>
            <a:spLocks noGrp="1"/>
          </p:cNvSpPr>
          <p:nvPr>
            <p:ph idx="1"/>
          </p:nvPr>
        </p:nvSpPr>
        <p:spPr/>
        <p:txBody>
          <a:bodyPr/>
          <a:lstStyle/>
          <a:p>
            <a:pPr>
              <a:buNone/>
            </a:pPr>
            <a:r>
              <a:rPr lang="en-GB" dirty="0" smtClean="0"/>
              <a:t>It would be impossible for us to stop using oil and continue to enjoy are current standard of living.</a:t>
            </a:r>
          </a:p>
          <a:p>
            <a:pPr>
              <a:buNone/>
            </a:pPr>
            <a:endParaRPr lang="en-GB" dirty="0"/>
          </a:p>
          <a:p>
            <a:pPr>
              <a:buNone/>
            </a:pPr>
            <a:r>
              <a:rPr lang="en-GB" dirty="0" smtClean="0"/>
              <a:t>We should aim to do the following:</a:t>
            </a:r>
          </a:p>
          <a:p>
            <a:r>
              <a:rPr lang="en-GB" dirty="0" smtClean="0"/>
              <a:t>Reduce our dependency on oil</a:t>
            </a:r>
          </a:p>
          <a:p>
            <a:r>
              <a:rPr lang="en-GB" dirty="0" smtClean="0"/>
              <a:t>Develop alternatives to oil</a:t>
            </a:r>
          </a:p>
          <a:p>
            <a:pPr>
              <a:buNone/>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alternatives to oil.</a:t>
            </a:r>
          </a:p>
        </p:txBody>
      </p:sp>
      <p:sp>
        <p:nvSpPr>
          <p:cNvPr id="3" name="Content Placeholder 2"/>
          <p:cNvSpPr>
            <a:spLocks noGrp="1"/>
          </p:cNvSpPr>
          <p:nvPr>
            <p:ph idx="1"/>
          </p:nvPr>
        </p:nvSpPr>
        <p:spPr/>
        <p:txBody>
          <a:bodyPr/>
          <a:lstStyle/>
          <a:p>
            <a:pPr marL="0" indent="0">
              <a:buNone/>
            </a:pPr>
            <a:r>
              <a:rPr lang="en-GB" dirty="0" smtClean="0"/>
              <a:t>Define “reduce” and give an example.</a:t>
            </a:r>
          </a:p>
          <a:p>
            <a:pPr marL="0" indent="0">
              <a:buNone/>
            </a:pPr>
            <a:r>
              <a:rPr lang="en-GB" dirty="0" smtClean="0"/>
              <a:t>Define “alternative” </a:t>
            </a:r>
            <a:r>
              <a:rPr lang="en-GB" dirty="0"/>
              <a:t>and give an example.</a:t>
            </a:r>
          </a:p>
          <a:p>
            <a:pPr marL="0" indent="0">
              <a:buNone/>
            </a:pPr>
            <a:endParaRPr lang="en-GB" dirty="0"/>
          </a:p>
        </p:txBody>
      </p:sp>
    </p:spTree>
    <p:extLst>
      <p:ext uri="{BB962C8B-B14F-4D97-AF65-F5344CB8AC3E}">
        <p14:creationId xmlns:p14="http://schemas.microsoft.com/office/powerpoint/2010/main" val="428459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alternatives to oil.</a:t>
            </a:r>
          </a:p>
        </p:txBody>
      </p:sp>
      <p:sp>
        <p:nvSpPr>
          <p:cNvPr id="3" name="Content Placeholder 2"/>
          <p:cNvSpPr>
            <a:spLocks noGrp="1"/>
          </p:cNvSpPr>
          <p:nvPr>
            <p:ph idx="1"/>
          </p:nvPr>
        </p:nvSpPr>
        <p:spPr/>
        <p:txBody>
          <a:bodyPr/>
          <a:lstStyle/>
          <a:p>
            <a:pPr marL="0" indent="0">
              <a:buNone/>
            </a:pPr>
            <a:r>
              <a:rPr lang="en-GB" dirty="0" smtClean="0"/>
              <a:t>Reduce means:  </a:t>
            </a:r>
            <a:endParaRPr lang="en-GB" dirty="0"/>
          </a:p>
          <a:p>
            <a:pPr marL="0" indent="0">
              <a:buNone/>
            </a:pPr>
            <a:endParaRPr lang="en-GB" dirty="0" smtClean="0"/>
          </a:p>
          <a:p>
            <a:pPr marL="0" indent="0">
              <a:buNone/>
            </a:pPr>
            <a:r>
              <a:rPr lang="en-GB" dirty="0" smtClean="0"/>
              <a:t>Alternative means:</a:t>
            </a:r>
          </a:p>
          <a:p>
            <a:pPr marL="0" indent="0">
              <a:buNone/>
            </a:pPr>
            <a:endParaRPr lang="en-GB" dirty="0"/>
          </a:p>
          <a:p>
            <a:pPr marL="0" indent="0">
              <a:buNone/>
            </a:pPr>
            <a:r>
              <a:rPr lang="en-GB" dirty="0" smtClean="0"/>
              <a:t>Sort each of these into the correct category:  Reduce or Alternative</a:t>
            </a:r>
          </a:p>
          <a:p>
            <a:pPr marL="0" indent="0">
              <a:buNone/>
            </a:pPr>
            <a:endParaRPr lang="en-GB" dirty="0"/>
          </a:p>
          <a:p>
            <a:pPr marL="0" indent="0">
              <a:buNone/>
            </a:pPr>
            <a:r>
              <a:rPr lang="en-GB" sz="20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428831168"/>
              </p:ext>
            </p:extLst>
          </p:nvPr>
        </p:nvGraphicFramePr>
        <p:xfrm>
          <a:off x="1331640" y="5301208"/>
          <a:ext cx="6096000" cy="1280160"/>
        </p:xfrm>
        <a:graphic>
          <a:graphicData uri="http://schemas.openxmlformats.org/drawingml/2006/table">
            <a:tbl>
              <a:tblPr firstRow="1" bandRow="1">
                <a:tableStyleId>{2D5ABB26-0587-4C30-8999-92F81FD0307C}</a:tableStyleId>
              </a:tblPr>
              <a:tblGrid>
                <a:gridCol w="3048000"/>
                <a:gridCol w="3048000"/>
              </a:tblGrid>
              <a:tr h="370840">
                <a:tc>
                  <a:txBody>
                    <a:bodyPr/>
                    <a:lstStyle/>
                    <a:p>
                      <a:r>
                        <a:rPr lang="en-GB" sz="1800" dirty="0" smtClean="0"/>
                        <a:t>Develop other fuels </a:t>
                      </a:r>
                      <a:r>
                        <a:rPr lang="en-GB" sz="1800" dirty="0" err="1" smtClean="0"/>
                        <a:t>e.g</a:t>
                      </a:r>
                      <a:r>
                        <a:rPr lang="en-GB" sz="1800" dirty="0" smtClean="0"/>
                        <a:t> hydrogen</a:t>
                      </a:r>
                      <a:endParaRPr lang="en-GB" dirty="0"/>
                    </a:p>
                  </a:txBody>
                  <a:tcPr/>
                </a:tc>
                <a:tc>
                  <a:txBody>
                    <a:bodyPr/>
                    <a:lstStyle/>
                    <a:p>
                      <a:r>
                        <a:rPr lang="en-GB" sz="1800" dirty="0" smtClean="0"/>
                        <a:t>Create energy efficient appliances</a:t>
                      </a:r>
                      <a:endParaRPr lang="en-GB" dirty="0"/>
                    </a:p>
                  </a:txBody>
                  <a:tcPr/>
                </a:tc>
              </a:tr>
              <a:tr h="370840">
                <a:tc>
                  <a:txBody>
                    <a:bodyPr/>
                    <a:lstStyle/>
                    <a:p>
                      <a:r>
                        <a:rPr lang="en-GB" dirty="0" smtClean="0"/>
                        <a:t>Insulate homes</a:t>
                      </a:r>
                      <a:endParaRPr lang="en-GB" dirty="0"/>
                    </a:p>
                  </a:txBody>
                  <a:tcPr/>
                </a:tc>
                <a:tc>
                  <a:txBody>
                    <a:bodyPr/>
                    <a:lstStyle/>
                    <a:p>
                      <a:r>
                        <a:rPr lang="en-GB" dirty="0" smtClean="0"/>
                        <a:t>Introduce a charge</a:t>
                      </a:r>
                      <a:r>
                        <a:rPr lang="en-GB" baseline="0" dirty="0" smtClean="0"/>
                        <a:t> for all plastic bags</a:t>
                      </a:r>
                      <a:endParaRPr lang="en-GB" dirty="0"/>
                    </a:p>
                  </a:txBody>
                  <a:tcPr/>
                </a:tc>
              </a:tr>
            </a:tbl>
          </a:graphicData>
        </a:graphic>
      </p:graphicFrame>
    </p:spTree>
    <p:extLst>
      <p:ext uri="{BB962C8B-B14F-4D97-AF65-F5344CB8AC3E}">
        <p14:creationId xmlns:p14="http://schemas.microsoft.com/office/powerpoint/2010/main" val="2192189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2737</TotalTime>
  <Words>723</Words>
  <Application>Microsoft Office PowerPoint</Application>
  <PresentationFormat>On-screen Show (4:3)</PresentationFormat>
  <Paragraphs>103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What are the alternatives?</vt:lpstr>
      <vt:lpstr> Homework, due next lesson. www.fhsgeography.weebly.com </vt:lpstr>
      <vt:lpstr>Huge graphic</vt:lpstr>
      <vt:lpstr>Coming up</vt:lpstr>
      <vt:lpstr>To start.</vt:lpstr>
      <vt:lpstr>To start.</vt:lpstr>
      <vt:lpstr>Sustainable alternatives to oil.</vt:lpstr>
      <vt:lpstr>Sustainable alternatives to oil.</vt:lpstr>
      <vt:lpstr>Sustainable alternatives to oil.</vt:lpstr>
      <vt:lpstr>Sustainable alternatives to oil.</vt:lpstr>
      <vt:lpstr>Reducing our use of oil</vt:lpstr>
      <vt:lpstr>PowerPoint Presentation</vt:lpstr>
      <vt:lpstr>PowerPoint Presentation</vt:lpstr>
      <vt:lpstr>Case study:  hydrogen fuel.</vt:lpstr>
      <vt:lpstr>Task </vt:lpstr>
      <vt:lpstr>Case study:  wind power</vt:lpstr>
      <vt:lpstr> Homework, due next lesson. www.fhsgeography.weebly.com </vt:lpstr>
      <vt:lpstr>Finally.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 Wordsearch! </dc:title>
  <dc:creator>apinks</dc:creator>
  <cp:lastModifiedBy>Andrew Webb</cp:lastModifiedBy>
  <cp:revision>408</cp:revision>
  <dcterms:created xsi:type="dcterms:W3CDTF">2009-07-16T15:43:37Z</dcterms:created>
  <dcterms:modified xsi:type="dcterms:W3CDTF">2013-01-28T15:29:56Z</dcterms:modified>
</cp:coreProperties>
</file>