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activeX"/>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61" r:id="rId5"/>
    <p:sldId id="259" r:id="rId6"/>
    <p:sldId id="262" r:id="rId7"/>
    <p:sldId id="263" r:id="rId8"/>
    <p:sldId id="264" r:id="rId9"/>
    <p:sldId id="265" r:id="rId10"/>
    <p:sldId id="267" r:id="rId11"/>
    <p:sldId id="269" r:id="rId12"/>
    <p:sldId id="270" r:id="rId13"/>
    <p:sldId id="271" r:id="rId14"/>
    <p:sldId id="277" r:id="rId15"/>
    <p:sldId id="274" r:id="rId16"/>
    <p:sldId id="275"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406C8-C9C1-4089-9E83-0FAA9E414740}" type="datetimeFigureOut">
              <a:rPr lang="en-GB" smtClean="0"/>
              <a:pPr/>
              <a:t>19/03/2012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A28FB-1317-4BAE-A589-831C95170CF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406C8-C9C1-4089-9E83-0FAA9E414740}" type="datetimeFigureOut">
              <a:rPr lang="en-GB" smtClean="0"/>
              <a:pPr/>
              <a:t>19/03/2012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A28FB-1317-4BAE-A589-831C95170CF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youtube.com/watch?v=k2vkwy2vd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Vtpk-PknwCo&amp;feature=player_embedd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are different coastlines </a:t>
            </a:r>
            <a:br>
              <a:rPr lang="en-GB" dirty="0" smtClean="0"/>
            </a:br>
            <a:r>
              <a:rPr lang="en-GB" dirty="0" smtClean="0"/>
              <a:t>produced by physical processes? </a:t>
            </a:r>
            <a:endParaRPr lang="en-GB" dirty="0"/>
          </a:p>
        </p:txBody>
      </p:sp>
      <p:sp>
        <p:nvSpPr>
          <p:cNvPr id="3" name="Subtitle 2"/>
          <p:cNvSpPr>
            <a:spLocks noGrp="1"/>
          </p:cNvSpPr>
          <p:nvPr>
            <p:ph type="subTitle" idx="1"/>
          </p:nvPr>
        </p:nvSpPr>
        <p:spPr/>
        <p:txBody>
          <a:bodyPr/>
          <a:lstStyle/>
          <a:p>
            <a:r>
              <a:rPr lang="en-GB" dirty="0" smtClean="0"/>
              <a:t>Part 2:  Waves</a:t>
            </a:r>
          </a:p>
          <a:p>
            <a:fld id="{746C13E3-A542-4B02-A091-F35C3ABDF697}" type="datetime2">
              <a:rPr lang="en-GB" smtClean="0"/>
              <a:pPr/>
              <a:t>Monday, 19 March 2012</a:t>
            </a:fld>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ACH AND SEA"/>
          <p:cNvPicPr>
            <a:picLocks noChangeAspect="1" noChangeArrowheads="1"/>
          </p:cNvPicPr>
          <p:nvPr/>
        </p:nvPicPr>
        <p:blipFill>
          <a:blip r:embed="rId2" cstate="print"/>
          <a:srcRect/>
          <a:stretch>
            <a:fillRect/>
          </a:stretch>
        </p:blipFill>
        <p:spPr bwMode="auto">
          <a:xfrm>
            <a:off x="2051720" y="1196752"/>
            <a:ext cx="4114800" cy="4495800"/>
          </a:xfrm>
          <a:prstGeom prst="rect">
            <a:avLst/>
          </a:prstGeom>
          <a:noFill/>
        </p:spPr>
      </p:pic>
      <p:sp>
        <p:nvSpPr>
          <p:cNvPr id="6147" name="Line 3"/>
          <p:cNvSpPr>
            <a:spLocks noChangeShapeType="1"/>
          </p:cNvSpPr>
          <p:nvPr/>
        </p:nvSpPr>
        <p:spPr bwMode="auto">
          <a:xfrm flipV="1">
            <a:off x="3352800" y="2590800"/>
            <a:ext cx="609600" cy="1981200"/>
          </a:xfrm>
          <a:prstGeom prst="line">
            <a:avLst/>
          </a:prstGeom>
          <a:noFill/>
          <a:ln w="57150">
            <a:solidFill>
              <a:schemeClr val="tx1"/>
            </a:solidFill>
            <a:round/>
            <a:headEnd/>
            <a:tailEnd type="triangle" w="med" len="med"/>
          </a:ln>
          <a:effectLst/>
        </p:spPr>
        <p:txBody>
          <a:bodyPr/>
          <a:lstStyle/>
          <a:p>
            <a:endParaRPr lang="en-GB"/>
          </a:p>
        </p:txBody>
      </p:sp>
      <p:sp>
        <p:nvSpPr>
          <p:cNvPr id="6148" name="Line 4"/>
          <p:cNvSpPr>
            <a:spLocks noChangeShapeType="1"/>
          </p:cNvSpPr>
          <p:nvPr/>
        </p:nvSpPr>
        <p:spPr bwMode="auto">
          <a:xfrm flipH="1">
            <a:off x="4572000" y="2667000"/>
            <a:ext cx="0" cy="1981200"/>
          </a:xfrm>
          <a:prstGeom prst="line">
            <a:avLst/>
          </a:prstGeom>
          <a:noFill/>
          <a:ln w="57150">
            <a:solidFill>
              <a:schemeClr val="tx1"/>
            </a:solidFill>
            <a:round/>
            <a:headEnd/>
            <a:tailEnd type="triangle" w="med" len="med"/>
          </a:ln>
          <a:effectLst/>
        </p:spPr>
        <p:txBody>
          <a:bodyPr/>
          <a:lstStyle/>
          <a:p>
            <a:endParaRPr lang="en-GB"/>
          </a:p>
        </p:txBody>
      </p:sp>
      <p:sp>
        <p:nvSpPr>
          <p:cNvPr id="6149" name="Rectangle 5"/>
          <p:cNvSpPr>
            <a:spLocks noChangeArrowheads="1"/>
          </p:cNvSpPr>
          <p:nvPr/>
        </p:nvSpPr>
        <p:spPr bwMode="auto">
          <a:xfrm>
            <a:off x="4724400" y="2736850"/>
            <a:ext cx="1584325" cy="466725"/>
          </a:xfrm>
          <a:prstGeom prst="rect">
            <a:avLst/>
          </a:prstGeom>
          <a:solidFill>
            <a:schemeClr val="bg1"/>
          </a:solidFill>
          <a:ln w="9525">
            <a:solidFill>
              <a:srgbClr val="FF6600"/>
            </a:solidFill>
            <a:miter lim="800000"/>
            <a:headEnd/>
            <a:tailEnd/>
          </a:ln>
          <a:effectLst/>
        </p:spPr>
        <p:txBody>
          <a:bodyPr wrap="none">
            <a:spAutoFit/>
          </a:bodyPr>
          <a:lstStyle/>
          <a:p>
            <a:pPr eaLnBrk="0" hangingPunct="0"/>
            <a:r>
              <a:rPr lang="en-GB" sz="2400">
                <a:solidFill>
                  <a:srgbClr val="000066"/>
                </a:solidFill>
                <a:latin typeface="Arial" charset="0"/>
              </a:rPr>
              <a:t>Backwash</a:t>
            </a:r>
          </a:p>
        </p:txBody>
      </p:sp>
      <p:sp>
        <p:nvSpPr>
          <p:cNvPr id="6150" name="Rectangle 6"/>
          <p:cNvSpPr>
            <a:spLocks noChangeArrowheads="1"/>
          </p:cNvSpPr>
          <p:nvPr/>
        </p:nvSpPr>
        <p:spPr bwMode="auto">
          <a:xfrm>
            <a:off x="2286000" y="3498850"/>
            <a:ext cx="1109663" cy="466725"/>
          </a:xfrm>
          <a:prstGeom prst="rect">
            <a:avLst/>
          </a:prstGeom>
          <a:solidFill>
            <a:schemeClr val="bg1"/>
          </a:solidFill>
          <a:ln w="9525">
            <a:solidFill>
              <a:srgbClr val="FF6600"/>
            </a:solidFill>
            <a:miter lim="800000"/>
            <a:headEnd/>
            <a:tailEnd/>
          </a:ln>
          <a:effectLst/>
        </p:spPr>
        <p:txBody>
          <a:bodyPr wrap="none">
            <a:spAutoFit/>
          </a:bodyPr>
          <a:lstStyle/>
          <a:p>
            <a:pPr eaLnBrk="0" hangingPunct="0"/>
            <a:r>
              <a:rPr lang="en-GB" sz="2400">
                <a:solidFill>
                  <a:srgbClr val="000066"/>
                </a:solidFill>
                <a:latin typeface="Arial" charset="0"/>
              </a:rPr>
              <a:t>Swash</a:t>
            </a:r>
          </a:p>
        </p:txBody>
      </p:sp>
      <p:sp>
        <p:nvSpPr>
          <p:cNvPr id="6151" name="Rectangle 7"/>
          <p:cNvSpPr>
            <a:spLocks noChangeArrowheads="1"/>
          </p:cNvSpPr>
          <p:nvPr/>
        </p:nvSpPr>
        <p:spPr bwMode="auto">
          <a:xfrm>
            <a:off x="0" y="5877272"/>
            <a:ext cx="9144000" cy="769441"/>
          </a:xfrm>
          <a:prstGeom prst="rect">
            <a:avLst/>
          </a:prstGeom>
          <a:noFill/>
          <a:ln w="9525">
            <a:noFill/>
            <a:miter lim="800000"/>
            <a:headEnd/>
            <a:tailEnd/>
          </a:ln>
          <a:effectLst/>
        </p:spPr>
        <p:txBody>
          <a:bodyPr wrap="square">
            <a:spAutoFit/>
          </a:bodyPr>
          <a:lstStyle/>
          <a:p>
            <a:pPr eaLnBrk="0" hangingPunct="0"/>
            <a:r>
              <a:rPr lang="en-GB" sz="2200" dirty="0" smtClean="0">
                <a:solidFill>
                  <a:srgbClr val="000066"/>
                </a:solidFill>
                <a:latin typeface="Arial" charset="0"/>
              </a:rPr>
              <a:t>The b</a:t>
            </a:r>
            <a:r>
              <a:rPr lang="en-GB" sz="2200" i="1" dirty="0" smtClean="0">
                <a:solidFill>
                  <a:srgbClr val="000066"/>
                </a:solidFill>
                <a:latin typeface="Arial" charset="0"/>
              </a:rPr>
              <a:t>ackwash </a:t>
            </a:r>
            <a:r>
              <a:rPr lang="en-GB" sz="2200" i="1" dirty="0">
                <a:solidFill>
                  <a:srgbClr val="000066"/>
                </a:solidFill>
                <a:latin typeface="Arial" charset="0"/>
              </a:rPr>
              <a:t>is always at right angles to the </a:t>
            </a:r>
            <a:r>
              <a:rPr lang="en-GB" sz="2200" i="1" dirty="0" smtClean="0">
                <a:solidFill>
                  <a:srgbClr val="000066"/>
                </a:solidFill>
                <a:latin typeface="Arial" charset="0"/>
              </a:rPr>
              <a:t>beach.  </a:t>
            </a:r>
          </a:p>
          <a:p>
            <a:pPr eaLnBrk="0" hangingPunct="0"/>
            <a:r>
              <a:rPr lang="en-GB" sz="2200" i="1" dirty="0" smtClean="0">
                <a:solidFill>
                  <a:srgbClr val="000066"/>
                </a:solidFill>
                <a:latin typeface="Arial" charset="0"/>
              </a:rPr>
              <a:t>Can you explain why?</a:t>
            </a:r>
            <a:endParaRPr lang="en-GB" sz="2200" i="1" dirty="0">
              <a:solidFill>
                <a:srgbClr val="000066"/>
              </a:solidFill>
              <a:latin typeface="Arial" charset="0"/>
            </a:endParaRPr>
          </a:p>
        </p:txBody>
      </p:sp>
      <p:sp>
        <p:nvSpPr>
          <p:cNvPr id="6152" name="Text Box 8"/>
          <p:cNvSpPr txBox="1">
            <a:spLocks noChangeArrowheads="1"/>
          </p:cNvSpPr>
          <p:nvPr/>
        </p:nvSpPr>
        <p:spPr bwMode="auto">
          <a:xfrm>
            <a:off x="71438" y="71438"/>
            <a:ext cx="8749034" cy="954107"/>
          </a:xfrm>
          <a:prstGeom prst="rect">
            <a:avLst/>
          </a:prstGeom>
          <a:noFill/>
          <a:ln w="9525">
            <a:noFill/>
            <a:miter lim="800000"/>
            <a:headEnd/>
            <a:tailEnd/>
          </a:ln>
          <a:effectLst/>
        </p:spPr>
        <p:txBody>
          <a:bodyPr wrap="square">
            <a:spAutoFit/>
          </a:bodyPr>
          <a:lstStyle/>
          <a:p>
            <a:pPr algn="ctr">
              <a:spcBef>
                <a:spcPct val="50000"/>
              </a:spcBef>
            </a:pPr>
            <a:r>
              <a:rPr lang="en-GB" sz="2800" b="1" dirty="0" smtClean="0">
                <a:solidFill>
                  <a:srgbClr val="5B0091"/>
                </a:solidFill>
                <a:latin typeface="Arial" charset="0"/>
              </a:rPr>
              <a:t>What happens when a wave reaches the beach?  Swash </a:t>
            </a:r>
            <a:r>
              <a:rPr lang="en-GB" sz="2800" b="1" dirty="0">
                <a:solidFill>
                  <a:srgbClr val="5B0091"/>
                </a:solidFill>
                <a:latin typeface="Arial" charset="0"/>
              </a:rPr>
              <a:t>and backwash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ACH AND SEA"/>
          <p:cNvPicPr>
            <a:picLocks noChangeAspect="1" noChangeArrowheads="1"/>
          </p:cNvPicPr>
          <p:nvPr/>
        </p:nvPicPr>
        <p:blipFill>
          <a:blip r:embed="rId2" cstate="print"/>
          <a:srcRect/>
          <a:stretch>
            <a:fillRect/>
          </a:stretch>
        </p:blipFill>
        <p:spPr bwMode="auto">
          <a:xfrm>
            <a:off x="2915816" y="2420888"/>
            <a:ext cx="2994404" cy="3271663"/>
          </a:xfrm>
          <a:prstGeom prst="rect">
            <a:avLst/>
          </a:prstGeom>
          <a:noFill/>
        </p:spPr>
      </p:pic>
      <p:sp>
        <p:nvSpPr>
          <p:cNvPr id="6147" name="Line 3"/>
          <p:cNvSpPr>
            <a:spLocks noChangeShapeType="1"/>
          </p:cNvSpPr>
          <p:nvPr/>
        </p:nvSpPr>
        <p:spPr bwMode="auto">
          <a:xfrm flipV="1">
            <a:off x="3352800" y="2590800"/>
            <a:ext cx="609600" cy="1981200"/>
          </a:xfrm>
          <a:prstGeom prst="line">
            <a:avLst/>
          </a:prstGeom>
          <a:noFill/>
          <a:ln w="57150">
            <a:solidFill>
              <a:schemeClr val="tx1"/>
            </a:solidFill>
            <a:round/>
            <a:headEnd/>
            <a:tailEnd type="triangle" w="med" len="med"/>
          </a:ln>
          <a:effectLst/>
        </p:spPr>
        <p:txBody>
          <a:bodyPr/>
          <a:lstStyle/>
          <a:p>
            <a:endParaRPr lang="en-GB"/>
          </a:p>
        </p:txBody>
      </p:sp>
      <p:sp>
        <p:nvSpPr>
          <p:cNvPr id="6148" name="Line 4"/>
          <p:cNvSpPr>
            <a:spLocks noChangeShapeType="1"/>
          </p:cNvSpPr>
          <p:nvPr/>
        </p:nvSpPr>
        <p:spPr bwMode="auto">
          <a:xfrm flipH="1">
            <a:off x="4572000" y="2667000"/>
            <a:ext cx="0" cy="1981200"/>
          </a:xfrm>
          <a:prstGeom prst="line">
            <a:avLst/>
          </a:prstGeom>
          <a:noFill/>
          <a:ln w="57150">
            <a:solidFill>
              <a:schemeClr val="tx1"/>
            </a:solidFill>
            <a:round/>
            <a:headEnd/>
            <a:tailEnd type="triangle" w="med" len="med"/>
          </a:ln>
          <a:effectLst/>
        </p:spPr>
        <p:txBody>
          <a:bodyPr/>
          <a:lstStyle/>
          <a:p>
            <a:endParaRPr lang="en-GB"/>
          </a:p>
        </p:txBody>
      </p:sp>
      <p:sp>
        <p:nvSpPr>
          <p:cNvPr id="6149" name="Rectangle 5"/>
          <p:cNvSpPr>
            <a:spLocks noChangeArrowheads="1"/>
          </p:cNvSpPr>
          <p:nvPr/>
        </p:nvSpPr>
        <p:spPr bwMode="auto">
          <a:xfrm>
            <a:off x="4724400" y="2736850"/>
            <a:ext cx="1584325" cy="466725"/>
          </a:xfrm>
          <a:prstGeom prst="rect">
            <a:avLst/>
          </a:prstGeom>
          <a:solidFill>
            <a:schemeClr val="bg1"/>
          </a:solidFill>
          <a:ln w="9525">
            <a:solidFill>
              <a:srgbClr val="FF6600"/>
            </a:solidFill>
            <a:miter lim="800000"/>
            <a:headEnd/>
            <a:tailEnd/>
          </a:ln>
          <a:effectLst/>
        </p:spPr>
        <p:txBody>
          <a:bodyPr wrap="none">
            <a:spAutoFit/>
          </a:bodyPr>
          <a:lstStyle/>
          <a:p>
            <a:pPr eaLnBrk="0" hangingPunct="0"/>
            <a:r>
              <a:rPr lang="en-GB" sz="2400">
                <a:solidFill>
                  <a:srgbClr val="000066"/>
                </a:solidFill>
                <a:latin typeface="Arial" charset="0"/>
              </a:rPr>
              <a:t>Backwash</a:t>
            </a:r>
          </a:p>
        </p:txBody>
      </p:sp>
      <p:sp>
        <p:nvSpPr>
          <p:cNvPr id="6150" name="Rectangle 6"/>
          <p:cNvSpPr>
            <a:spLocks noChangeArrowheads="1"/>
          </p:cNvSpPr>
          <p:nvPr/>
        </p:nvSpPr>
        <p:spPr bwMode="auto">
          <a:xfrm>
            <a:off x="2286000" y="3498850"/>
            <a:ext cx="1109663" cy="466725"/>
          </a:xfrm>
          <a:prstGeom prst="rect">
            <a:avLst/>
          </a:prstGeom>
          <a:solidFill>
            <a:schemeClr val="bg1"/>
          </a:solidFill>
          <a:ln w="9525">
            <a:solidFill>
              <a:srgbClr val="FF6600"/>
            </a:solidFill>
            <a:miter lim="800000"/>
            <a:headEnd/>
            <a:tailEnd/>
          </a:ln>
          <a:effectLst/>
        </p:spPr>
        <p:txBody>
          <a:bodyPr wrap="none">
            <a:spAutoFit/>
          </a:bodyPr>
          <a:lstStyle/>
          <a:p>
            <a:pPr eaLnBrk="0" hangingPunct="0"/>
            <a:r>
              <a:rPr lang="en-GB" sz="2400">
                <a:solidFill>
                  <a:srgbClr val="000066"/>
                </a:solidFill>
                <a:latin typeface="Arial" charset="0"/>
              </a:rPr>
              <a:t>Swash</a:t>
            </a:r>
          </a:p>
        </p:txBody>
      </p:sp>
      <p:sp>
        <p:nvSpPr>
          <p:cNvPr id="6152" name="Text Box 8"/>
          <p:cNvSpPr txBox="1">
            <a:spLocks noChangeArrowheads="1"/>
          </p:cNvSpPr>
          <p:nvPr/>
        </p:nvSpPr>
        <p:spPr bwMode="auto">
          <a:xfrm>
            <a:off x="71438" y="71438"/>
            <a:ext cx="8749034" cy="523220"/>
          </a:xfrm>
          <a:prstGeom prst="rect">
            <a:avLst/>
          </a:prstGeom>
          <a:noFill/>
          <a:ln w="9525">
            <a:noFill/>
            <a:miter lim="800000"/>
            <a:headEnd/>
            <a:tailEnd/>
          </a:ln>
          <a:effectLst/>
        </p:spPr>
        <p:txBody>
          <a:bodyPr wrap="square">
            <a:spAutoFit/>
          </a:bodyPr>
          <a:lstStyle/>
          <a:p>
            <a:pPr algn="ctr">
              <a:spcBef>
                <a:spcPct val="50000"/>
              </a:spcBef>
            </a:pPr>
            <a:r>
              <a:rPr lang="en-US" sz="2800" dirty="0" smtClean="0"/>
              <a:t>Define “swash” and “backwash”</a:t>
            </a:r>
            <a:endParaRPr lang="en-GB" sz="2800" b="1" dirty="0">
              <a:solidFill>
                <a:srgbClr val="5B0091"/>
              </a:solidFill>
              <a:latin typeface="Arial" charset="0"/>
            </a:endParaRPr>
          </a:p>
        </p:txBody>
      </p:sp>
      <p:sp>
        <p:nvSpPr>
          <p:cNvPr id="9" name="Rectangle 8"/>
          <p:cNvSpPr/>
          <p:nvPr/>
        </p:nvSpPr>
        <p:spPr>
          <a:xfrm>
            <a:off x="251520" y="836712"/>
            <a:ext cx="8352928" cy="1077218"/>
          </a:xfrm>
          <a:prstGeom prst="rect">
            <a:avLst/>
          </a:prstGeom>
        </p:spPr>
        <p:txBody>
          <a:bodyPr wrap="square">
            <a:spAutoFit/>
          </a:bodyPr>
          <a:lstStyle/>
          <a:p>
            <a:pPr>
              <a:buFontTx/>
              <a:buNone/>
            </a:pPr>
            <a:r>
              <a:rPr lang="en-GB" sz="3200" dirty="0" smtClean="0"/>
              <a:t>Your definitions should include the following:</a:t>
            </a:r>
          </a:p>
          <a:p>
            <a:pPr>
              <a:buFont typeface="Arial" pitchFamily="34" charset="0"/>
              <a:buChar char="•"/>
            </a:pPr>
            <a:r>
              <a:rPr lang="en-GB" sz="3200" dirty="0" smtClean="0"/>
              <a:t>The direction the wave moves and why.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ACH AND SEA"/>
          <p:cNvPicPr>
            <a:picLocks noChangeAspect="1" noChangeArrowheads="1"/>
          </p:cNvPicPr>
          <p:nvPr/>
        </p:nvPicPr>
        <p:blipFill>
          <a:blip r:embed="rId2" cstate="print"/>
          <a:srcRect/>
          <a:stretch>
            <a:fillRect/>
          </a:stretch>
        </p:blipFill>
        <p:spPr bwMode="auto">
          <a:xfrm>
            <a:off x="629816" y="3586337"/>
            <a:ext cx="2994404" cy="3271663"/>
          </a:xfrm>
          <a:prstGeom prst="rect">
            <a:avLst/>
          </a:prstGeom>
          <a:noFill/>
        </p:spPr>
      </p:pic>
      <p:sp>
        <p:nvSpPr>
          <p:cNvPr id="6147" name="Line 3"/>
          <p:cNvSpPr>
            <a:spLocks noChangeShapeType="1"/>
          </p:cNvSpPr>
          <p:nvPr/>
        </p:nvSpPr>
        <p:spPr bwMode="auto">
          <a:xfrm flipV="1">
            <a:off x="1066800" y="3756249"/>
            <a:ext cx="609600" cy="1981200"/>
          </a:xfrm>
          <a:prstGeom prst="line">
            <a:avLst/>
          </a:prstGeom>
          <a:noFill/>
          <a:ln w="57150">
            <a:solidFill>
              <a:schemeClr val="tx1"/>
            </a:solidFill>
            <a:round/>
            <a:headEnd/>
            <a:tailEnd type="triangle" w="med" len="med"/>
          </a:ln>
          <a:effectLst/>
        </p:spPr>
        <p:txBody>
          <a:bodyPr/>
          <a:lstStyle/>
          <a:p>
            <a:endParaRPr lang="en-GB"/>
          </a:p>
        </p:txBody>
      </p:sp>
      <p:sp>
        <p:nvSpPr>
          <p:cNvPr id="6148" name="Line 4"/>
          <p:cNvSpPr>
            <a:spLocks noChangeShapeType="1"/>
          </p:cNvSpPr>
          <p:nvPr/>
        </p:nvSpPr>
        <p:spPr bwMode="auto">
          <a:xfrm flipH="1">
            <a:off x="2286000" y="3832449"/>
            <a:ext cx="0" cy="1981200"/>
          </a:xfrm>
          <a:prstGeom prst="line">
            <a:avLst/>
          </a:prstGeom>
          <a:noFill/>
          <a:ln w="57150">
            <a:solidFill>
              <a:schemeClr val="tx1"/>
            </a:solidFill>
            <a:round/>
            <a:headEnd/>
            <a:tailEnd type="triangle" w="med" len="med"/>
          </a:ln>
          <a:effectLst/>
        </p:spPr>
        <p:txBody>
          <a:bodyPr/>
          <a:lstStyle/>
          <a:p>
            <a:endParaRPr lang="en-GB"/>
          </a:p>
        </p:txBody>
      </p:sp>
      <p:sp>
        <p:nvSpPr>
          <p:cNvPr id="6149" name="Rectangle 5"/>
          <p:cNvSpPr>
            <a:spLocks noChangeArrowheads="1"/>
          </p:cNvSpPr>
          <p:nvPr/>
        </p:nvSpPr>
        <p:spPr bwMode="auto">
          <a:xfrm>
            <a:off x="2438400" y="3902299"/>
            <a:ext cx="1584325" cy="466725"/>
          </a:xfrm>
          <a:prstGeom prst="rect">
            <a:avLst/>
          </a:prstGeom>
          <a:solidFill>
            <a:schemeClr val="bg1"/>
          </a:solidFill>
          <a:ln w="9525">
            <a:solidFill>
              <a:srgbClr val="FF6600"/>
            </a:solidFill>
            <a:miter lim="800000"/>
            <a:headEnd/>
            <a:tailEnd/>
          </a:ln>
          <a:effectLst/>
        </p:spPr>
        <p:txBody>
          <a:bodyPr wrap="none">
            <a:spAutoFit/>
          </a:bodyPr>
          <a:lstStyle/>
          <a:p>
            <a:pPr eaLnBrk="0" hangingPunct="0"/>
            <a:r>
              <a:rPr lang="en-GB" sz="2400" dirty="0">
                <a:solidFill>
                  <a:srgbClr val="000066"/>
                </a:solidFill>
                <a:latin typeface="Arial" charset="0"/>
              </a:rPr>
              <a:t>Backwash</a:t>
            </a:r>
          </a:p>
        </p:txBody>
      </p:sp>
      <p:sp>
        <p:nvSpPr>
          <p:cNvPr id="6150" name="Rectangle 6"/>
          <p:cNvSpPr>
            <a:spLocks noChangeArrowheads="1"/>
          </p:cNvSpPr>
          <p:nvPr/>
        </p:nvSpPr>
        <p:spPr bwMode="auto">
          <a:xfrm>
            <a:off x="0" y="4664299"/>
            <a:ext cx="1109663" cy="466725"/>
          </a:xfrm>
          <a:prstGeom prst="rect">
            <a:avLst/>
          </a:prstGeom>
          <a:solidFill>
            <a:schemeClr val="bg1"/>
          </a:solidFill>
          <a:ln w="9525">
            <a:solidFill>
              <a:srgbClr val="FF6600"/>
            </a:solidFill>
            <a:miter lim="800000"/>
            <a:headEnd/>
            <a:tailEnd/>
          </a:ln>
          <a:effectLst/>
        </p:spPr>
        <p:txBody>
          <a:bodyPr wrap="none">
            <a:spAutoFit/>
          </a:bodyPr>
          <a:lstStyle/>
          <a:p>
            <a:pPr eaLnBrk="0" hangingPunct="0"/>
            <a:r>
              <a:rPr lang="en-GB" sz="2400">
                <a:solidFill>
                  <a:srgbClr val="000066"/>
                </a:solidFill>
                <a:latin typeface="Arial" charset="0"/>
              </a:rPr>
              <a:t>Swash</a:t>
            </a:r>
          </a:p>
        </p:txBody>
      </p:sp>
      <p:sp>
        <p:nvSpPr>
          <p:cNvPr id="6152" name="Text Box 8"/>
          <p:cNvSpPr txBox="1">
            <a:spLocks noChangeArrowheads="1"/>
          </p:cNvSpPr>
          <p:nvPr/>
        </p:nvSpPr>
        <p:spPr bwMode="auto">
          <a:xfrm>
            <a:off x="71438" y="71438"/>
            <a:ext cx="8749034" cy="523220"/>
          </a:xfrm>
          <a:prstGeom prst="rect">
            <a:avLst/>
          </a:prstGeom>
          <a:noFill/>
          <a:ln w="9525">
            <a:noFill/>
            <a:miter lim="800000"/>
            <a:headEnd/>
            <a:tailEnd/>
          </a:ln>
          <a:effectLst/>
        </p:spPr>
        <p:txBody>
          <a:bodyPr wrap="square">
            <a:spAutoFit/>
          </a:bodyPr>
          <a:lstStyle/>
          <a:p>
            <a:pPr algn="ctr">
              <a:spcBef>
                <a:spcPct val="50000"/>
              </a:spcBef>
            </a:pPr>
            <a:r>
              <a:rPr lang="en-US" sz="2800" dirty="0" smtClean="0"/>
              <a:t>Create two sentences to define swash and backwash.</a:t>
            </a:r>
            <a:endParaRPr lang="en-GB" sz="2800" b="1" dirty="0">
              <a:solidFill>
                <a:srgbClr val="5B0091"/>
              </a:solidFill>
              <a:latin typeface="Arial" charset="0"/>
            </a:endParaRPr>
          </a:p>
        </p:txBody>
      </p:sp>
      <p:sp>
        <p:nvSpPr>
          <p:cNvPr id="9" name="Rectangle 8"/>
          <p:cNvSpPr/>
          <p:nvPr/>
        </p:nvSpPr>
        <p:spPr>
          <a:xfrm>
            <a:off x="251520" y="1196752"/>
            <a:ext cx="2880320" cy="584775"/>
          </a:xfrm>
          <a:prstGeom prst="rect">
            <a:avLst/>
          </a:prstGeom>
          <a:ln w="12700">
            <a:solidFill>
              <a:schemeClr val="tx1"/>
            </a:solidFill>
          </a:ln>
        </p:spPr>
        <p:txBody>
          <a:bodyPr wrap="square">
            <a:spAutoFit/>
          </a:bodyPr>
          <a:lstStyle/>
          <a:p>
            <a:pPr algn="just">
              <a:buFontTx/>
              <a:buNone/>
            </a:pPr>
            <a:r>
              <a:rPr lang="en-GB" sz="3200" dirty="0" smtClean="0"/>
              <a:t>Swash is the</a:t>
            </a:r>
          </a:p>
        </p:txBody>
      </p:sp>
      <p:sp>
        <p:nvSpPr>
          <p:cNvPr id="10" name="Rectangle 9"/>
          <p:cNvSpPr/>
          <p:nvPr/>
        </p:nvSpPr>
        <p:spPr>
          <a:xfrm>
            <a:off x="5076056" y="5301208"/>
            <a:ext cx="2880320" cy="1077218"/>
          </a:xfrm>
          <a:prstGeom prst="rect">
            <a:avLst/>
          </a:prstGeom>
          <a:ln w="12700">
            <a:solidFill>
              <a:schemeClr val="tx1"/>
            </a:solidFill>
          </a:ln>
        </p:spPr>
        <p:txBody>
          <a:bodyPr wrap="square">
            <a:spAutoFit/>
          </a:bodyPr>
          <a:lstStyle/>
          <a:p>
            <a:pPr algn="just">
              <a:buFontTx/>
              <a:buNone/>
            </a:pPr>
            <a:r>
              <a:rPr lang="en-GB" sz="3200" dirty="0" smtClean="0"/>
              <a:t>at right angles due  to gravity</a:t>
            </a:r>
          </a:p>
        </p:txBody>
      </p:sp>
      <p:sp>
        <p:nvSpPr>
          <p:cNvPr id="12" name="Rectangle 11"/>
          <p:cNvSpPr/>
          <p:nvPr/>
        </p:nvSpPr>
        <p:spPr>
          <a:xfrm>
            <a:off x="251520" y="2276872"/>
            <a:ext cx="2808312" cy="1077218"/>
          </a:xfrm>
          <a:prstGeom prst="rect">
            <a:avLst/>
          </a:prstGeom>
          <a:ln w="12700">
            <a:solidFill>
              <a:schemeClr val="accent1"/>
            </a:solidFill>
          </a:ln>
        </p:spPr>
        <p:txBody>
          <a:bodyPr wrap="square">
            <a:spAutoFit/>
          </a:bodyPr>
          <a:lstStyle/>
          <a:p>
            <a:pPr algn="just">
              <a:buFontTx/>
              <a:buNone/>
            </a:pPr>
            <a:r>
              <a:rPr lang="en-GB" sz="3200" dirty="0" smtClean="0"/>
              <a:t>the beach blown by wind</a:t>
            </a:r>
          </a:p>
        </p:txBody>
      </p:sp>
      <p:sp>
        <p:nvSpPr>
          <p:cNvPr id="13" name="Rectangle 12"/>
          <p:cNvSpPr/>
          <p:nvPr/>
        </p:nvSpPr>
        <p:spPr>
          <a:xfrm>
            <a:off x="5220072" y="1124744"/>
            <a:ext cx="2880320" cy="1077218"/>
          </a:xfrm>
          <a:prstGeom prst="rect">
            <a:avLst/>
          </a:prstGeom>
          <a:ln w="12700">
            <a:solidFill>
              <a:schemeClr val="accent1"/>
            </a:solidFill>
          </a:ln>
        </p:spPr>
        <p:txBody>
          <a:bodyPr wrap="square">
            <a:spAutoFit/>
          </a:bodyPr>
          <a:lstStyle/>
          <a:p>
            <a:pPr algn="just">
              <a:buFontTx/>
              <a:buNone/>
            </a:pPr>
            <a:r>
              <a:rPr lang="en-GB" sz="3200" dirty="0" smtClean="0"/>
              <a:t>Backwash is waves</a:t>
            </a:r>
          </a:p>
        </p:txBody>
      </p:sp>
      <p:sp>
        <p:nvSpPr>
          <p:cNvPr id="14" name="Rectangle 13"/>
          <p:cNvSpPr/>
          <p:nvPr/>
        </p:nvSpPr>
        <p:spPr>
          <a:xfrm>
            <a:off x="5004048" y="4221088"/>
            <a:ext cx="2880320" cy="584775"/>
          </a:xfrm>
          <a:prstGeom prst="rect">
            <a:avLst/>
          </a:prstGeom>
          <a:ln w="12700">
            <a:solidFill>
              <a:schemeClr val="tx1"/>
            </a:solidFill>
          </a:ln>
        </p:spPr>
        <p:txBody>
          <a:bodyPr wrap="square">
            <a:spAutoFit/>
          </a:bodyPr>
          <a:lstStyle/>
          <a:p>
            <a:pPr algn="just">
              <a:buFontTx/>
              <a:buNone/>
            </a:pPr>
            <a:r>
              <a:rPr lang="en-GB" sz="3200" dirty="0" smtClean="0"/>
              <a:t>wave moving up</a:t>
            </a:r>
          </a:p>
        </p:txBody>
      </p:sp>
      <p:sp>
        <p:nvSpPr>
          <p:cNvPr id="15" name="Rectangle 14"/>
          <p:cNvSpPr/>
          <p:nvPr/>
        </p:nvSpPr>
        <p:spPr>
          <a:xfrm>
            <a:off x="5076056" y="2636912"/>
            <a:ext cx="2880320" cy="1077218"/>
          </a:xfrm>
          <a:prstGeom prst="rect">
            <a:avLst/>
          </a:prstGeom>
          <a:ln w="12700">
            <a:solidFill>
              <a:schemeClr val="accent1"/>
            </a:solidFill>
          </a:ln>
        </p:spPr>
        <p:txBody>
          <a:bodyPr wrap="square">
            <a:spAutoFit/>
          </a:bodyPr>
          <a:lstStyle/>
          <a:p>
            <a:pPr algn="just">
              <a:buFontTx/>
              <a:buNone/>
            </a:pPr>
            <a:r>
              <a:rPr lang="en-GB" sz="3200" dirty="0" smtClean="0"/>
              <a:t>moving down the beach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Constructive and destructive waves</a:t>
            </a:r>
            <a:endParaRPr lang="en-GB" dirty="0"/>
          </a:p>
        </p:txBody>
      </p:sp>
      <p:sp>
        <p:nvSpPr>
          <p:cNvPr id="20483" name="Rectangle 3"/>
          <p:cNvSpPr>
            <a:spLocks noGrp="1" noChangeArrowheads="1"/>
          </p:cNvSpPr>
          <p:nvPr>
            <p:ph type="body" idx="1"/>
          </p:nvPr>
        </p:nvSpPr>
        <p:spPr/>
        <p:txBody>
          <a:bodyPr>
            <a:normAutofit fontScale="92500" lnSpcReduction="20000"/>
          </a:bodyPr>
          <a:lstStyle/>
          <a:p>
            <a:pPr marL="0" indent="0">
              <a:buFontTx/>
              <a:buNone/>
            </a:pPr>
            <a:r>
              <a:rPr lang="en-GB" dirty="0" smtClean="0"/>
              <a:t>Waves breaking on a beach are either constructive or destructive.</a:t>
            </a:r>
          </a:p>
          <a:p>
            <a:pPr marL="0" indent="0">
              <a:buFontTx/>
              <a:buNone/>
            </a:pPr>
            <a:endParaRPr lang="en-GB" dirty="0" smtClean="0"/>
          </a:p>
          <a:p>
            <a:pPr marL="0" indent="0">
              <a:buFontTx/>
              <a:buNone/>
            </a:pPr>
            <a:r>
              <a:rPr lang="en-GB" dirty="0" smtClean="0"/>
              <a:t>Whether a wave is destructive or constructive depends on the fetch, wind strength and the size of the swash and backwash.</a:t>
            </a:r>
          </a:p>
          <a:p>
            <a:pPr marL="0" indent="0">
              <a:buFontTx/>
              <a:buNone/>
            </a:pPr>
            <a:endParaRPr lang="en-GB" dirty="0" smtClean="0"/>
          </a:p>
          <a:p>
            <a:pPr marL="0" indent="0">
              <a:buFontTx/>
              <a:buNone/>
            </a:pPr>
            <a:r>
              <a:rPr lang="en-GB" dirty="0" smtClean="0"/>
              <a:t>Can you create a hypothesis using the terms above to explain when a wave is destructive and when a wave is constructive?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1438" y="71438"/>
            <a:ext cx="4038600" cy="519112"/>
          </a:xfrm>
          <a:prstGeom prst="rect">
            <a:avLst/>
          </a:prstGeom>
          <a:noFill/>
          <a:ln w="9525">
            <a:noFill/>
            <a:miter lim="800000"/>
            <a:headEnd/>
            <a:tailEnd/>
          </a:ln>
          <a:effectLst/>
        </p:spPr>
        <p:txBody>
          <a:bodyPr>
            <a:spAutoFit/>
          </a:bodyPr>
          <a:lstStyle/>
          <a:p>
            <a:pPr>
              <a:spcBef>
                <a:spcPct val="50000"/>
              </a:spcBef>
            </a:pPr>
            <a:r>
              <a:rPr lang="en-GB" sz="2800" b="1" dirty="0">
                <a:solidFill>
                  <a:srgbClr val="5B0091"/>
                </a:solidFill>
                <a:latin typeface="Arial" charset="0"/>
              </a:rPr>
              <a:t>Types of waves</a:t>
            </a:r>
          </a:p>
        </p:txBody>
      </p:sp>
      <p:pic>
        <p:nvPicPr>
          <p:cNvPr id="8196" name="Picture 4" descr="flash_icon"/>
          <p:cNvPicPr>
            <a:picLocks noChangeAspect="1" noChangeArrowheads="1"/>
          </p:cNvPicPr>
          <p:nvPr/>
        </p:nvPicPr>
        <p:blipFill>
          <a:blip r:embed="rId4" cstate="print"/>
          <a:srcRect/>
          <a:stretch>
            <a:fillRect/>
          </a:stretch>
        </p:blipFill>
        <p:spPr bwMode="auto">
          <a:xfrm>
            <a:off x="7370763" y="44450"/>
            <a:ext cx="514350" cy="571500"/>
          </a:xfrm>
          <a:prstGeom prst="rect">
            <a:avLst/>
          </a:prstGeom>
          <a:noFill/>
        </p:spPr>
      </p:pic>
    </p:spTree>
    <p:controls>
      <p:control spid="1026" name="ShockwaveFlash1" r:id="rId2" imgW="8495238" imgH="5255752"/>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Destructive waves</a:t>
            </a:r>
            <a:endParaRPr lang="en-GB" dirty="0"/>
          </a:p>
        </p:txBody>
      </p:sp>
      <p:sp>
        <p:nvSpPr>
          <p:cNvPr id="20483" name="Rectangle 3"/>
          <p:cNvSpPr>
            <a:spLocks noGrp="1" noChangeArrowheads="1"/>
          </p:cNvSpPr>
          <p:nvPr>
            <p:ph type="body" idx="1"/>
          </p:nvPr>
        </p:nvSpPr>
        <p:spPr/>
        <p:txBody>
          <a:bodyPr/>
          <a:lstStyle/>
          <a:p>
            <a:pPr marL="0" indent="0">
              <a:buFontTx/>
              <a:buNone/>
            </a:pPr>
            <a:r>
              <a:rPr lang="en-GB" dirty="0"/>
              <a:t>A long fetch and strong winds produce Destructive </a:t>
            </a:r>
            <a:r>
              <a:rPr lang="en-GB" dirty="0" smtClean="0"/>
              <a:t>waves.  The back wash is stronger than the swash.  They create steep beaches.</a:t>
            </a:r>
            <a:endParaRPr lang="en-GB" dirty="0"/>
          </a:p>
          <a:p>
            <a:pPr>
              <a:buFontTx/>
              <a:buNone/>
            </a:pPr>
            <a:endParaRPr lang="en-GB" dirty="0"/>
          </a:p>
        </p:txBody>
      </p:sp>
      <p:pic>
        <p:nvPicPr>
          <p:cNvPr id="4" name="Picture 3"/>
          <p:cNvPicPr>
            <a:picLocks noChangeAspect="1" noChangeArrowheads="1"/>
          </p:cNvPicPr>
          <p:nvPr/>
        </p:nvPicPr>
        <p:blipFill>
          <a:blip r:embed="rId2" cstate="print"/>
          <a:srcRect/>
          <a:stretch>
            <a:fillRect/>
          </a:stretch>
        </p:blipFill>
        <p:spPr>
          <a:xfrm>
            <a:off x="1691680" y="3917180"/>
            <a:ext cx="5347320" cy="29408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Constructive waves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Draw an annotated diagram to show how constructive waves occur.  Include the following words:</a:t>
            </a:r>
          </a:p>
          <a:p>
            <a:pPr marL="0" indent="0">
              <a:buNone/>
            </a:pPr>
            <a:endParaRPr lang="en-GB" dirty="0" smtClean="0"/>
          </a:p>
          <a:p>
            <a:pPr marL="261938" indent="-261938"/>
            <a:r>
              <a:rPr lang="en-GB" dirty="0" smtClean="0"/>
              <a:t>Wind</a:t>
            </a:r>
          </a:p>
          <a:p>
            <a:pPr marL="261938" indent="-261938"/>
            <a:r>
              <a:rPr lang="en-GB" dirty="0" smtClean="0"/>
              <a:t>Fetch</a:t>
            </a:r>
          </a:p>
          <a:p>
            <a:pPr marL="261938" indent="-261938"/>
            <a:r>
              <a:rPr lang="en-GB" dirty="0" smtClean="0"/>
              <a:t>Swash</a:t>
            </a:r>
          </a:p>
          <a:p>
            <a:pPr marL="261938" indent="-261938"/>
            <a:r>
              <a:rPr lang="en-GB" dirty="0" smtClean="0"/>
              <a:t>Backwash</a:t>
            </a:r>
          </a:p>
          <a:p>
            <a:pPr marL="261938" indent="-261938"/>
            <a:r>
              <a:rPr lang="en-GB" dirty="0" smtClean="0"/>
              <a:t>A comment of the angle of slope.</a:t>
            </a:r>
          </a:p>
          <a:p>
            <a:pPr marL="261938" indent="-261938">
              <a:buNone/>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39688"/>
            <a:ext cx="7715250" cy="725487"/>
          </a:xfrm>
          <a:prstGeom prst="rect">
            <a:avLst/>
          </a:prstGeom>
          <a:noFill/>
          <a:ln w="9525">
            <a:noFill/>
            <a:miter lim="800000"/>
            <a:headEnd/>
            <a:tailEnd/>
          </a:ln>
          <a:effectLst/>
        </p:spPr>
        <p:txBody>
          <a:bodyPr/>
          <a:lstStyle/>
          <a:p>
            <a:pPr eaLnBrk="0" hangingPunct="0"/>
            <a:r>
              <a:rPr lang="en-GB" sz="2800" b="1" dirty="0" smtClean="0">
                <a:solidFill>
                  <a:srgbClr val="5B0091"/>
                </a:solidFill>
                <a:effectLst>
                  <a:outerShdw blurRad="38100" dist="38100" dir="2700000" algn="tl">
                    <a:srgbClr val="000000"/>
                  </a:outerShdw>
                </a:effectLst>
                <a:latin typeface="Arial" charset="0"/>
              </a:rPr>
              <a:t>To finish</a:t>
            </a:r>
            <a:endParaRPr lang="en-US" sz="2800" b="1" dirty="0">
              <a:solidFill>
                <a:srgbClr val="5B0091"/>
              </a:solidFill>
              <a:effectLst>
                <a:outerShdw blurRad="38100" dist="38100" dir="2700000" algn="tl">
                  <a:srgbClr val="000000"/>
                </a:outerShdw>
              </a:effectLst>
              <a:latin typeface="Arial" charset="0"/>
            </a:endParaRPr>
          </a:p>
        </p:txBody>
      </p:sp>
    </p:spTree>
    <p:controls>
      <p:control spid="3074" name="ShockwaveFlash1" r:id="rId2" imgW="8569162" imgH="5255752"/>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Homework, due next lesson.</a:t>
            </a:r>
            <a:endParaRPr lang="en-GB" dirty="0"/>
          </a:p>
        </p:txBody>
      </p:sp>
      <p:sp>
        <p:nvSpPr>
          <p:cNvPr id="5" name="Content Placeholder 4"/>
          <p:cNvSpPr>
            <a:spLocks noGrp="1"/>
          </p:cNvSpPr>
          <p:nvPr>
            <p:ph idx="1"/>
          </p:nvPr>
        </p:nvSpPr>
        <p:spPr/>
        <p:txBody>
          <a:bodyPr/>
          <a:lstStyle/>
          <a:p>
            <a:pPr marL="0" indent="0">
              <a:buNone/>
            </a:pPr>
            <a:r>
              <a:rPr lang="en-GB" dirty="0" smtClean="0"/>
              <a:t>What kind of waves do you think would happen at </a:t>
            </a:r>
            <a:r>
              <a:rPr lang="en-GB" dirty="0" err="1" smtClean="0"/>
              <a:t>S</a:t>
            </a:r>
            <a:r>
              <a:rPr lang="en-GB" dirty="0" err="1" smtClean="0"/>
              <a:t>wanage</a:t>
            </a:r>
            <a:r>
              <a:rPr lang="en-GB" dirty="0" smtClean="0"/>
              <a:t> in January?  Why?</a:t>
            </a:r>
          </a:p>
          <a:p>
            <a:pPr marL="0" indent="0">
              <a:buNone/>
            </a:pPr>
            <a:r>
              <a:rPr lang="en-GB" dirty="0" smtClean="0"/>
              <a:t>How will the waves be different in July?  Why?</a:t>
            </a:r>
            <a:endParaRPr lang="en-GB" dirty="0"/>
          </a:p>
        </p:txBody>
      </p:sp>
      <p:pic>
        <p:nvPicPr>
          <p:cNvPr id="29698" name="Picture 2" descr="http://media.web.britannica.com/eb-media/85/100385-004-48FAE223.gif"/>
          <p:cNvPicPr>
            <a:picLocks noChangeAspect="1" noChangeArrowheads="1"/>
          </p:cNvPicPr>
          <p:nvPr/>
        </p:nvPicPr>
        <p:blipFill>
          <a:blip r:embed="rId2" cstate="print"/>
          <a:srcRect/>
          <a:stretch>
            <a:fillRect/>
          </a:stretch>
        </p:blipFill>
        <p:spPr bwMode="auto">
          <a:xfrm>
            <a:off x="2843808" y="3212976"/>
            <a:ext cx="3571875" cy="3362326"/>
          </a:xfrm>
          <a:prstGeom prst="rect">
            <a:avLst/>
          </a:prstGeom>
          <a:noFill/>
        </p:spPr>
      </p:pic>
      <p:sp>
        <p:nvSpPr>
          <p:cNvPr id="6" name="Right Arrow 5"/>
          <p:cNvSpPr/>
          <p:nvPr/>
        </p:nvSpPr>
        <p:spPr>
          <a:xfrm rot="18717958">
            <a:off x="3398654" y="5949621"/>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419872" y="4869160"/>
            <a:ext cx="3960440" cy="2769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Swanage</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3528" y="1340768"/>
            <a:ext cx="8229600" cy="2880320"/>
          </a:xfrm>
        </p:spPr>
        <p:txBody>
          <a:bodyPr>
            <a:normAutofit fontScale="90000"/>
          </a:bodyPr>
          <a:lstStyle/>
          <a:p>
            <a:r>
              <a:rPr lang="en-GB" sz="2800" b="1" u="sng" dirty="0" smtClean="0"/>
              <a:t>Homework  from last lesson.</a:t>
            </a:r>
            <a:br>
              <a:rPr lang="en-GB" sz="2800" b="1" u="sng" dirty="0" smtClean="0"/>
            </a:br>
            <a:r>
              <a:rPr lang="en-GB" sz="2800" b="1" u="sng" dirty="0"/>
              <a:t/>
            </a:r>
            <a:br>
              <a:rPr lang="en-GB" sz="2800" b="1" u="sng" dirty="0"/>
            </a:br>
            <a:r>
              <a:rPr lang="en-GB" sz="2800" dirty="0"/>
              <a:t>What might happen at Stair Hole in the next 100 years</a:t>
            </a:r>
            <a:r>
              <a:rPr lang="en-GB" sz="2800" dirty="0" smtClean="0"/>
              <a:t>?</a:t>
            </a:r>
            <a:br>
              <a:rPr lang="en-GB" sz="2800" dirty="0" smtClean="0"/>
            </a:br>
            <a:r>
              <a:rPr lang="en-GB" sz="2800" dirty="0"/>
              <a:t/>
            </a:r>
            <a:br>
              <a:rPr lang="en-GB" sz="2800" dirty="0"/>
            </a:br>
            <a:r>
              <a:rPr lang="en-GB" sz="2800" dirty="0" smtClean="0"/>
              <a:t>Use annotated diagrams to describe and explain how Stair Hole might change over the next 100 years.</a:t>
            </a:r>
            <a:br>
              <a:rPr lang="en-GB" sz="2800" dirty="0" smtClean="0"/>
            </a:br>
            <a:r>
              <a:rPr lang="en-GB" sz="2800" dirty="0"/>
              <a:t/>
            </a:r>
            <a:br>
              <a:rPr lang="en-GB" sz="2800" dirty="0"/>
            </a:br>
            <a:r>
              <a:rPr lang="en-GB" sz="2800" dirty="0" smtClean="0">
                <a:solidFill>
                  <a:srgbClr val="FF0000"/>
                </a:solidFill>
              </a:rPr>
              <a:t>Exchange work with another student.  </a:t>
            </a:r>
            <a:br>
              <a:rPr lang="en-GB" sz="2800" dirty="0" smtClean="0">
                <a:solidFill>
                  <a:srgbClr val="FF0000"/>
                </a:solidFill>
              </a:rPr>
            </a:br>
            <a:r>
              <a:rPr lang="en-GB" sz="2800" dirty="0" smtClean="0">
                <a:solidFill>
                  <a:srgbClr val="FF0000"/>
                </a:solidFill>
              </a:rPr>
              <a:t>What is good about the work you are marking?</a:t>
            </a:r>
            <a:br>
              <a:rPr lang="en-GB" sz="2800" dirty="0" smtClean="0">
                <a:solidFill>
                  <a:srgbClr val="FF0000"/>
                </a:solidFill>
              </a:rPr>
            </a:br>
            <a:r>
              <a:rPr lang="en-GB" sz="2800" dirty="0" smtClean="0">
                <a:solidFill>
                  <a:srgbClr val="FF0000"/>
                </a:solidFill>
              </a:rPr>
              <a:t>How could it be improved?</a:t>
            </a:r>
            <a:r>
              <a:rPr lang="en-GB" sz="2800" dirty="0" smtClean="0"/>
              <a:t/>
            </a:r>
            <a:br>
              <a:rPr lang="en-GB" sz="2800" dirty="0" smtClean="0"/>
            </a:br>
            <a:r>
              <a:rPr lang="en-GB" sz="2800" dirty="0"/>
              <a:t/>
            </a:r>
            <a:br>
              <a:rPr lang="en-GB" sz="2800" dirty="0"/>
            </a:br>
            <a:r>
              <a:rPr lang="en-GB" sz="2800" dirty="0" smtClean="0"/>
              <a:t>  </a:t>
            </a:r>
            <a:endParaRPr lang="en-US" sz="2800" dirty="0"/>
          </a:p>
        </p:txBody>
      </p:sp>
      <p:pic>
        <p:nvPicPr>
          <p:cNvPr id="37891" name="Picture 3"/>
          <p:cNvPicPr>
            <a:picLocks noGrp="1" noChangeAspect="1" noChangeArrowheads="1"/>
          </p:cNvPicPr>
          <p:nvPr>
            <p:ph type="body" idx="1"/>
          </p:nvPr>
        </p:nvPicPr>
        <p:blipFill>
          <a:blip r:embed="rId2" cstate="print"/>
          <a:srcRect/>
          <a:stretch>
            <a:fillRect/>
          </a:stretch>
        </p:blipFill>
        <p:spPr>
          <a:xfrm>
            <a:off x="3203848" y="4941168"/>
            <a:ext cx="2952328" cy="1576652"/>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Sizeable graphic</a:t>
            </a:r>
            <a:endParaRPr lang="en-GB"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GB" dirty="0" smtClean="0"/>
              <a:t>Last lesson we learnt different coastlines are created by different physical processes, using concordant and discordant coastlines in Dorset as an example.</a:t>
            </a:r>
          </a:p>
          <a:p>
            <a:pPr marL="0" indent="0" algn="just">
              <a:buNone/>
            </a:pPr>
            <a:endParaRPr lang="en-GB" dirty="0" smtClean="0"/>
          </a:p>
          <a:p>
            <a:pPr marL="0" indent="0" algn="just">
              <a:buNone/>
            </a:pPr>
            <a:r>
              <a:rPr lang="en-GB" dirty="0" smtClean="0"/>
              <a:t>This lesson </a:t>
            </a:r>
            <a:r>
              <a:rPr lang="en-GB" smtClean="0"/>
              <a:t>will begin to examine </a:t>
            </a:r>
            <a:r>
              <a:rPr lang="en-GB" dirty="0" smtClean="0"/>
              <a:t>the role that waves play in shaping these coastlines.</a:t>
            </a:r>
          </a:p>
          <a:p>
            <a:pPr marL="0" indent="0" algn="just">
              <a:buNone/>
            </a:pPr>
            <a:endParaRPr lang="en-GB" dirty="0" smtClean="0"/>
          </a:p>
          <a:p>
            <a:pPr marL="0" indent="0" algn="just">
              <a:buNone/>
            </a:pPr>
            <a:r>
              <a:rPr lang="en-GB" dirty="0" smtClean="0"/>
              <a:t>The lesson will continue to prepare for the visit to </a:t>
            </a:r>
            <a:r>
              <a:rPr lang="en-GB" dirty="0" err="1" smtClean="0"/>
              <a:t>Swanage</a:t>
            </a:r>
            <a:r>
              <a:rPr lang="en-GB" dirty="0" smtClean="0"/>
              <a:t> where you will collect data for your controlled assessment.</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Coming up</a:t>
            </a:r>
            <a:endParaRPr lang="en-GB" dirty="0"/>
          </a:p>
        </p:txBody>
      </p:sp>
      <p:sp>
        <p:nvSpPr>
          <p:cNvPr id="3" name="Content Placeholder 2"/>
          <p:cNvSpPr>
            <a:spLocks noGrp="1"/>
          </p:cNvSpPr>
          <p:nvPr>
            <p:ph idx="1"/>
          </p:nvPr>
        </p:nvSpPr>
        <p:spPr/>
        <p:txBody>
          <a:bodyPr>
            <a:normAutofit/>
          </a:bodyPr>
          <a:lstStyle/>
          <a:p>
            <a:pPr marL="0" indent="0">
              <a:buNone/>
            </a:pPr>
            <a:r>
              <a:rPr lang="en-GB" sz="4400" dirty="0" smtClean="0"/>
              <a:t>What are waves?</a:t>
            </a:r>
          </a:p>
          <a:p>
            <a:pPr marL="0" indent="0">
              <a:buNone/>
            </a:pPr>
            <a:r>
              <a:rPr lang="en-GB" sz="4400" dirty="0" smtClean="0"/>
              <a:t>Are all waves the same?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hlinkClick r:id="rId2"/>
              </a:rPr>
              <a:t>How would you describe a wave?</a:t>
            </a:r>
            <a:endParaRPr lang="en-GB" dirty="0"/>
          </a:p>
        </p:txBody>
      </p:sp>
      <p:sp>
        <p:nvSpPr>
          <p:cNvPr id="3" name="Content Placeholder 2"/>
          <p:cNvSpPr>
            <a:spLocks noGrp="1"/>
          </p:cNvSpPr>
          <p:nvPr>
            <p:ph idx="1"/>
          </p:nvPr>
        </p:nvSpPr>
        <p:spPr/>
        <p:txBody>
          <a:bodyPr/>
          <a:lstStyle/>
          <a:p>
            <a:pPr>
              <a:buNone/>
            </a:pPr>
            <a:endParaRPr lang="en-GB" dirty="0"/>
          </a:p>
        </p:txBody>
      </p:sp>
      <p:pic>
        <p:nvPicPr>
          <p:cNvPr id="1026" name="Picture 2" descr="http://tirico.net/wp-content/uploads/2011/06/ride-the-wave-sage-summit-video-kiosks.gif"/>
          <p:cNvPicPr>
            <a:picLocks noChangeAspect="1" noChangeArrowheads="1"/>
          </p:cNvPicPr>
          <p:nvPr/>
        </p:nvPicPr>
        <p:blipFill>
          <a:blip r:embed="rId3" cstate="print"/>
          <a:srcRect/>
          <a:stretch>
            <a:fillRect/>
          </a:stretch>
        </p:blipFill>
        <p:spPr bwMode="auto">
          <a:xfrm>
            <a:off x="827584" y="1268760"/>
            <a:ext cx="7704856" cy="57943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wave?</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A wave is a ripple across an area of water.  Some waves are very small, whilst others can be huge; taller than the building you’re sitting in.</a:t>
            </a:r>
          </a:p>
          <a:p>
            <a:pPr marL="0" indent="0">
              <a:buNone/>
            </a:pPr>
            <a:endParaRPr lang="en-GB" dirty="0"/>
          </a:p>
          <a:p>
            <a:pPr marL="0" indent="0">
              <a:buNone/>
            </a:pPr>
            <a:r>
              <a:rPr lang="en-GB" dirty="0" smtClean="0"/>
              <a:t>To understand why waves vary in size we need to understand three key ideas:</a:t>
            </a:r>
          </a:p>
          <a:p>
            <a:pPr marL="0" indent="0">
              <a:buNone/>
            </a:pPr>
            <a:endParaRPr lang="en-GB" dirty="0"/>
          </a:p>
          <a:p>
            <a:r>
              <a:rPr lang="en-GB" dirty="0"/>
              <a:t>how long the wind has been blowing</a:t>
            </a:r>
          </a:p>
          <a:p>
            <a:r>
              <a:rPr lang="en-GB" dirty="0"/>
              <a:t>the strength of the wind</a:t>
            </a:r>
          </a:p>
          <a:p>
            <a:r>
              <a:rPr lang="en-GB" dirty="0" smtClean="0"/>
              <a:t>the fetch (how </a:t>
            </a:r>
            <a:r>
              <a:rPr lang="en-GB" dirty="0"/>
              <a:t>far the wave has </a:t>
            </a:r>
            <a:r>
              <a:rPr lang="en-GB" dirty="0" smtClean="0"/>
              <a:t>travelled)</a:t>
            </a:r>
          </a:p>
          <a:p>
            <a:pPr>
              <a:buNone/>
            </a:pPr>
            <a:endParaRPr lang="en-GB" dirty="0"/>
          </a:p>
          <a:p>
            <a:pPr>
              <a:buNone/>
            </a:pPr>
            <a:r>
              <a:rPr lang="en-GB" dirty="0" smtClean="0">
                <a:hlinkClick r:id="rId2"/>
              </a:rPr>
              <a:t>Lets find out more.</a:t>
            </a:r>
            <a:endParaRPr lang="en-GB" dirty="0"/>
          </a:p>
          <a:p>
            <a:pPr marL="0" indent="0">
              <a:buNone/>
            </a:pPr>
            <a:endParaRPr lang="en-GB" dirty="0" smtClean="0"/>
          </a:p>
          <a:p>
            <a:pPr marL="0" indent="0">
              <a:buNone/>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much did you understand?</a:t>
            </a:r>
            <a:br>
              <a:rPr lang="en-GB" dirty="0" smtClean="0"/>
            </a:br>
            <a:r>
              <a:rPr lang="en-GB" dirty="0" smtClean="0"/>
              <a:t>Which point will have the largest waves?  Why?</a:t>
            </a:r>
            <a:endParaRPr lang="en-GB" dirty="0"/>
          </a:p>
        </p:txBody>
      </p:sp>
      <p:pic>
        <p:nvPicPr>
          <p:cNvPr id="4" name="Picture 4"/>
          <p:cNvPicPr>
            <a:picLocks noGrp="1" noChangeAspect="1" noChangeArrowheads="1"/>
          </p:cNvPicPr>
          <p:nvPr>
            <p:ph idx="1"/>
          </p:nvPr>
        </p:nvPicPr>
        <p:blipFill>
          <a:blip r:embed="rId2" cstate="print"/>
          <a:srcRect/>
          <a:stretch>
            <a:fillRect/>
          </a:stretch>
        </p:blipFill>
        <p:spPr>
          <a:xfrm>
            <a:off x="1619672" y="1988840"/>
            <a:ext cx="5693437" cy="4525963"/>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Question 1 pp77</a:t>
            </a:r>
            <a:endParaRPr lang="en-GB" dirty="0"/>
          </a:p>
        </p:txBody>
      </p:sp>
      <p:sp>
        <p:nvSpPr>
          <p:cNvPr id="3" name="Content Placeholder 2"/>
          <p:cNvSpPr>
            <a:spLocks noGrp="1"/>
          </p:cNvSpPr>
          <p:nvPr>
            <p:ph idx="1"/>
          </p:nvPr>
        </p:nvSpPr>
        <p:spPr/>
        <p:txBody>
          <a:bodyPr/>
          <a:lstStyle/>
          <a:p>
            <a:pPr>
              <a:buNone/>
            </a:pPr>
            <a:endParaRPr lang="en-GB" dirty="0"/>
          </a:p>
        </p:txBody>
      </p:sp>
      <p:pic>
        <p:nvPicPr>
          <p:cNvPr id="18434" name="Picture 2" descr="http://www.welt-atlas.de/datenbank/karten/en/karte-0-9025-en.gif"/>
          <p:cNvPicPr>
            <a:picLocks noChangeAspect="1" noChangeArrowheads="1"/>
          </p:cNvPicPr>
          <p:nvPr/>
        </p:nvPicPr>
        <p:blipFill>
          <a:blip r:embed="rId2" cstate="print"/>
          <a:srcRect/>
          <a:stretch>
            <a:fillRect/>
          </a:stretch>
        </p:blipFill>
        <p:spPr bwMode="auto">
          <a:xfrm>
            <a:off x="2195736" y="1628800"/>
            <a:ext cx="4956879" cy="5229200"/>
          </a:xfrm>
          <a:prstGeom prst="rect">
            <a:avLst/>
          </a:prstGeom>
          <a:noFill/>
        </p:spPr>
      </p:pic>
      <p:sp>
        <p:nvSpPr>
          <p:cNvPr id="6" name="Left-Right Arrow 5"/>
          <p:cNvSpPr/>
          <p:nvPr/>
        </p:nvSpPr>
        <p:spPr>
          <a:xfrm rot="4185891">
            <a:off x="2503059" y="3917772"/>
            <a:ext cx="1410890" cy="25728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Right Arrow 8"/>
          <p:cNvSpPr/>
          <p:nvPr/>
        </p:nvSpPr>
        <p:spPr>
          <a:xfrm rot="10589910">
            <a:off x="3856848" y="4711780"/>
            <a:ext cx="432271" cy="17459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417</Words>
  <Application>Microsoft Office PowerPoint</Application>
  <PresentationFormat>On-screen Show (4:3)</PresentationFormat>
  <Paragraphs>67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How are different coastlines  produced by physical processes? </vt:lpstr>
      <vt:lpstr>Homework, due next lesson.</vt:lpstr>
      <vt:lpstr>Homework  from last lesson.  What might happen at Stair Hole in the next 100 years?  Use annotated diagrams to describe and explain how Stair Hole might change over the next 100 years.  Exchange work with another student.   What is good about the work you are marking? How could it be improved?    </vt:lpstr>
      <vt:lpstr>Sizeable graphic</vt:lpstr>
      <vt:lpstr>Coming up</vt:lpstr>
      <vt:lpstr>How would you describe a wave?</vt:lpstr>
      <vt:lpstr>What is a wave?</vt:lpstr>
      <vt:lpstr>How much did you understand? Which point will have the largest waves?  Why?</vt:lpstr>
      <vt:lpstr>Task. Question 1 pp77</vt:lpstr>
      <vt:lpstr>Slide 10</vt:lpstr>
      <vt:lpstr>Slide 11</vt:lpstr>
      <vt:lpstr>Slide 12</vt:lpstr>
      <vt:lpstr>Constructive and destructive waves</vt:lpstr>
      <vt:lpstr>Slide 14</vt:lpstr>
      <vt:lpstr>Destructive waves</vt:lpstr>
      <vt:lpstr>Constructive waves</vt:lpstr>
      <vt:lpstr>Slide 17</vt:lpstr>
    </vt:vector>
  </TitlesOfParts>
  <Company>Featherstone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AWebb</dc:creator>
  <cp:lastModifiedBy>AWebb</cp:lastModifiedBy>
  <cp:revision>51</cp:revision>
  <dcterms:created xsi:type="dcterms:W3CDTF">2012-03-16T15:05:35Z</dcterms:created>
  <dcterms:modified xsi:type="dcterms:W3CDTF">2012-03-19T14:37:43Z</dcterms:modified>
</cp:coreProperties>
</file>